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6" r:id="rId2"/>
    <p:sldId id="343" r:id="rId3"/>
    <p:sldId id="355" r:id="rId4"/>
    <p:sldId id="335" r:id="rId5"/>
    <p:sldId id="324" r:id="rId6"/>
    <p:sldId id="325" r:id="rId7"/>
    <p:sldId id="327" r:id="rId8"/>
    <p:sldId id="341" r:id="rId9"/>
    <p:sldId id="313" r:id="rId10"/>
    <p:sldId id="339" r:id="rId11"/>
    <p:sldId id="267" r:id="rId12"/>
    <p:sldId id="265" r:id="rId13"/>
    <p:sldId id="333" r:id="rId14"/>
    <p:sldId id="329" r:id="rId15"/>
    <p:sldId id="334" r:id="rId16"/>
    <p:sldId id="330" r:id="rId17"/>
    <p:sldId id="318" r:id="rId18"/>
    <p:sldId id="332" r:id="rId19"/>
    <p:sldId id="312" r:id="rId20"/>
    <p:sldId id="278" r:id="rId21"/>
    <p:sldId id="311" r:id="rId22"/>
    <p:sldId id="323" r:id="rId23"/>
    <p:sldId id="306" r:id="rId24"/>
    <p:sldId id="288" r:id="rId25"/>
    <p:sldId id="289" r:id="rId26"/>
    <p:sldId id="270" r:id="rId27"/>
    <p:sldId id="319" r:id="rId28"/>
    <p:sldId id="284" r:id="rId29"/>
    <p:sldId id="336" r:id="rId30"/>
    <p:sldId id="362" r:id="rId31"/>
    <p:sldId id="283" r:id="rId32"/>
    <p:sldId id="349" r:id="rId33"/>
    <p:sldId id="272" r:id="rId34"/>
    <p:sldId id="271" r:id="rId35"/>
    <p:sldId id="269" r:id="rId36"/>
    <p:sldId id="273" r:id="rId37"/>
    <p:sldId id="277" r:id="rId38"/>
    <p:sldId id="358" r:id="rId39"/>
    <p:sldId id="287" r:id="rId40"/>
    <p:sldId id="310" r:id="rId41"/>
    <p:sldId id="338" r:id="rId42"/>
    <p:sldId id="356" r:id="rId43"/>
    <p:sldId id="307" r:id="rId44"/>
    <p:sldId id="314" r:id="rId45"/>
    <p:sldId id="351" r:id="rId46"/>
    <p:sldId id="352" r:id="rId47"/>
    <p:sldId id="337" r:id="rId48"/>
    <p:sldId id="290" r:id="rId49"/>
    <p:sldId id="291" r:id="rId50"/>
    <p:sldId id="345" r:id="rId51"/>
    <p:sldId id="293" r:id="rId52"/>
    <p:sldId id="286" r:id="rId53"/>
    <p:sldId id="264" r:id="rId54"/>
    <p:sldId id="294" r:id="rId55"/>
    <p:sldId id="297" r:id="rId56"/>
    <p:sldId id="353" r:id="rId57"/>
    <p:sldId id="258" r:id="rId58"/>
    <p:sldId id="354" r:id="rId59"/>
    <p:sldId id="295" r:id="rId60"/>
    <p:sldId id="296" r:id="rId61"/>
    <p:sldId id="299" r:id="rId62"/>
    <p:sldId id="303" r:id="rId63"/>
    <p:sldId id="300" r:id="rId64"/>
    <p:sldId id="322" r:id="rId65"/>
    <p:sldId id="348" r:id="rId66"/>
    <p:sldId id="316" r:id="rId67"/>
    <p:sldId id="359" r:id="rId68"/>
    <p:sldId id="360" r:id="rId69"/>
    <p:sldId id="266" r:id="rId70"/>
    <p:sldId id="282" r:id="rId71"/>
    <p:sldId id="305" r:id="rId72"/>
    <p:sldId id="279" r:id="rId73"/>
    <p:sldId id="280" r:id="rId74"/>
    <p:sldId id="256" r:id="rId75"/>
    <p:sldId id="268" r:id="rId76"/>
    <p:sldId id="281" r:id="rId77"/>
    <p:sldId id="304" r:id="rId78"/>
    <p:sldId id="309" r:id="rId79"/>
    <p:sldId id="347" r:id="rId80"/>
    <p:sldId id="357" r:id="rId81"/>
    <p:sldId id="317" r:id="rId82"/>
    <p:sldId id="315" r:id="rId83"/>
    <p:sldId id="274" r:id="rId84"/>
    <p:sldId id="320" r:id="rId85"/>
    <p:sldId id="321" r:id="rId86"/>
    <p:sldId id="257" r:id="rId87"/>
    <p:sldId id="340" r:id="rId88"/>
    <p:sldId id="363" r:id="rId89"/>
    <p:sldId id="342" r:id="rId9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1343784</c:v>
                </c:pt>
                <c:pt idx="1">
                  <c:v>3545759</c:v>
                </c:pt>
                <c:pt idx="2">
                  <c:v>2410627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Росходы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1404737</c:v>
                </c:pt>
                <c:pt idx="1">
                  <c:v>3546144</c:v>
                </c:pt>
                <c:pt idx="2">
                  <c:v>2411856</c:v>
                </c:pt>
              </c:numCache>
            </c:numRef>
          </c:val>
        </c:ser>
        <c:axId val="81472512"/>
        <c:axId val="81478400"/>
      </c:barChart>
      <c:catAx>
        <c:axId val="81472512"/>
        <c:scaling>
          <c:orientation val="minMax"/>
        </c:scaling>
        <c:axPos val="b"/>
        <c:numFmt formatCode="General" sourceLinked="1"/>
        <c:tickLblPos val="nextTo"/>
        <c:crossAx val="81478400"/>
        <c:crosses val="autoZero"/>
        <c:auto val="1"/>
        <c:lblAlgn val="ctr"/>
        <c:lblOffset val="100"/>
      </c:catAx>
      <c:valAx>
        <c:axId val="81478400"/>
        <c:scaling>
          <c:orientation val="minMax"/>
        </c:scaling>
        <c:axPos val="l"/>
        <c:majorGridlines/>
        <c:numFmt formatCode="General" sourceLinked="1"/>
        <c:tickLblPos val="nextTo"/>
        <c:crossAx val="8147251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/>
              <a:t>В Маломеминском сельском поселении проживают </a:t>
            </a:r>
            <a:endParaRPr lang="ru-RU" sz="2000" b="1" dirty="0" smtClean="0"/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/>
              <a:t>583 человека</a:t>
            </a:r>
            <a:endParaRPr lang="ru-RU" sz="2000" b="1" dirty="0"/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1963983747826449"/>
          <c:w val="0.84104938271604934"/>
          <c:h val="0.673571248520685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Маломеминском сельском поселении проживают 583 человек</c:v>
                </c:pt>
              </c:strCache>
            </c:strRef>
          </c:tx>
          <c:explosion val="27"/>
          <c:dPt>
            <c:idx val="0"/>
            <c:explosion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explosion val="14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explosion val="28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Пенсионеры</c:v>
                </c:pt>
                <c:pt idx="1">
                  <c:v>Дети дошкольгого и школьного возвраста </c:v>
                </c:pt>
                <c:pt idx="2">
                  <c:v>студенты</c:v>
                </c:pt>
                <c:pt idx="3">
                  <c:v>не зарегистрированы</c:v>
                </c:pt>
                <c:pt idx="4">
                  <c:v>не проживают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158</c:v>
                </c:pt>
                <c:pt idx="1">
                  <c:v>103</c:v>
                </c:pt>
                <c:pt idx="2">
                  <c:v>24</c:v>
                </c:pt>
                <c:pt idx="3">
                  <c:v>28</c:v>
                </c:pt>
                <c:pt idx="4">
                  <c:v>141</c:v>
                </c:pt>
              </c:numCache>
            </c:numRef>
          </c:val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463656614512465"/>
          <c:y val="0.13642580352984909"/>
          <c:w val="0.16333584166716314"/>
          <c:h val="0.8310185806264178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5</c:v>
                </c:pt>
                <c:pt idx="2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14</c:v>
                </c:pt>
                <c:pt idx="2">
                  <c:v>13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Прибыло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</c:v>
                </c:pt>
                <c:pt idx="1">
                  <c:v>17</c:v>
                </c:pt>
                <c:pt idx="2">
                  <c:v>10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Убыло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7</c:v>
                </c:pt>
                <c:pt idx="1">
                  <c:v>19</c:v>
                </c:pt>
                <c:pt idx="2">
                  <c:v>2</c:v>
                </c:pt>
              </c:numCache>
            </c:numRef>
          </c:val>
        </c:ser>
        <c:axId val="101944704"/>
        <c:axId val="101966976"/>
      </c:barChart>
      <c:catAx>
        <c:axId val="101944704"/>
        <c:scaling>
          <c:orientation val="minMax"/>
        </c:scaling>
        <c:axPos val="b"/>
        <c:numFmt formatCode="General" sourceLinked="1"/>
        <c:tickLblPos val="nextTo"/>
        <c:crossAx val="101966976"/>
        <c:crosses val="autoZero"/>
        <c:auto val="1"/>
        <c:lblAlgn val="ctr"/>
        <c:lblOffset val="100"/>
      </c:catAx>
      <c:valAx>
        <c:axId val="101966976"/>
        <c:scaling>
          <c:orientation val="minMax"/>
        </c:scaling>
        <c:axPos val="l"/>
        <c:majorGridlines/>
        <c:numFmt formatCode="General" sourceLinked="1"/>
        <c:tickLblPos val="nextTo"/>
        <c:crossAx val="10194470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7319A-E7AE-45BD-A952-D16D2F1A139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936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3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100PHOTO\SAM_0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1000108"/>
            <a:ext cx="7000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ОТЧЕТ ГЛАВЫ МАЛОМЕМИНСКОГО СЕЛЬСКОГО</a:t>
            </a:r>
          </a:p>
          <a:p>
            <a:endParaRPr lang="ru-RU" sz="2400" b="1" i="1" dirty="0" smtClean="0"/>
          </a:p>
          <a:p>
            <a:r>
              <a:rPr lang="ru-RU" sz="2400" b="1" i="1" dirty="0" smtClean="0"/>
              <a:t> ПОСЕЛЕНИЯ КАЙБИЦКОГО МУНИЦИПАЛЬНОГО </a:t>
            </a:r>
          </a:p>
          <a:p>
            <a:endParaRPr lang="ru-RU" sz="2400" b="1" i="1" dirty="0" smtClean="0"/>
          </a:p>
          <a:p>
            <a:r>
              <a:rPr lang="ru-RU" sz="2400" b="1" i="1" dirty="0" smtClean="0"/>
              <a:t>РАЙОНА РЕСПУБЛИКИ ТАТАРСТАН  О </a:t>
            </a:r>
          </a:p>
          <a:p>
            <a:endParaRPr lang="ru-RU" sz="2400" b="1" i="1" dirty="0" smtClean="0"/>
          </a:p>
          <a:p>
            <a:r>
              <a:rPr lang="ru-RU" sz="2400" b="1" i="1" dirty="0" smtClean="0"/>
              <a:t>ДЕЯТЕЛЬНОСТИ  ИСПОЛНИТЕЛЬНОГО КОМИТЕТА</a:t>
            </a:r>
          </a:p>
          <a:p>
            <a:endParaRPr lang="ru-RU" sz="2400" b="1" i="1" dirty="0" smtClean="0"/>
          </a:p>
          <a:p>
            <a:r>
              <a:rPr lang="ru-RU" sz="2400" b="1" i="1" dirty="0" smtClean="0"/>
              <a:t>  ЗА 2016 ГОД И ЗАДАЧИ НА 2017 ГОД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Новое ограждение школы</a:t>
            </a:r>
            <a:endParaRPr lang="ru-RU" b="1" dirty="0"/>
          </a:p>
        </p:txBody>
      </p:sp>
      <p:pic>
        <p:nvPicPr>
          <p:cNvPr id="4098" name="Picture 2" descr="H:\DCIM\100PHOTO\SAM_21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4038600" cy="2927360"/>
          </a:xfrm>
          <a:prstGeom prst="rect">
            <a:avLst/>
          </a:prstGeom>
          <a:noFill/>
        </p:spPr>
      </p:pic>
      <p:pic>
        <p:nvPicPr>
          <p:cNvPr id="4099" name="Picture 3" descr="H:\DCIM\100PHOTO\SAM_21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4038600" cy="284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админ\Desktop\s062894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Ремонт водопровода в </a:t>
            </a:r>
            <a:r>
              <a:rPr lang="ru-RU" b="1" dirty="0" err="1" smtClean="0"/>
              <a:t>д.Имянле-Буртас</a:t>
            </a:r>
            <a:endParaRPr lang="ru-RU" b="1" dirty="0"/>
          </a:p>
        </p:txBody>
      </p:sp>
      <p:pic>
        <p:nvPicPr>
          <p:cNvPr id="12290" name="Picture 2" descr="C:\Users\админ\Desktop\ФОТО ДЛЯ ОТЧЕТА - копия\водопрово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4038600" cy="2271713"/>
          </a:xfrm>
          <a:prstGeom prst="rect">
            <a:avLst/>
          </a:prstGeom>
          <a:noFill/>
        </p:spPr>
      </p:pic>
      <p:pic>
        <p:nvPicPr>
          <p:cNvPr id="12291" name="Picture 3" descr="C:\Users\админ\Desktop\ФОТО ДЛЯ ОТч - копия\SAM_19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429000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админ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                 </a:t>
            </a:r>
            <a:r>
              <a:rPr lang="ru-RU" b="1" dirty="0" smtClean="0"/>
              <a:t>Башня в Буртасах</a:t>
            </a:r>
            <a:br>
              <a:rPr lang="ru-RU" b="1" dirty="0" smtClean="0"/>
            </a:br>
            <a:r>
              <a:rPr lang="ru-RU" b="1" dirty="0" smtClean="0"/>
              <a:t>     до ремонта              после ремонта</a:t>
            </a:r>
            <a:endParaRPr lang="ru-RU" b="1" dirty="0"/>
          </a:p>
        </p:txBody>
      </p:sp>
      <p:pic>
        <p:nvPicPr>
          <p:cNvPr id="10242" name="Picture 2" descr="C:\Users\админ\Desktop\ФОТО ДЛЯ ОТч - копия\SAM_20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0"/>
            <a:ext cx="4114800" cy="4176713"/>
          </a:xfrm>
          <a:prstGeom prst="rect">
            <a:avLst/>
          </a:prstGeom>
          <a:noFill/>
        </p:spPr>
      </p:pic>
      <p:pic>
        <p:nvPicPr>
          <p:cNvPr id="10243" name="Picture 3" descr="C:\Users\админ\Desktop\ФОТО ДЛЯ ОТч - копия\SAM_2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24000"/>
            <a:ext cx="4357718" cy="4190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/>
            <p:extLst>
              <p:ext uri="{D42A27DB-BD31-4B8C-83A1-F6EECF244321}">
                <p14:modId xmlns="" xmlns:p14="http://schemas.microsoft.com/office/powerpoint/2010/main" val="4195331119"/>
              </p:ext>
            </p:extLst>
          </p:nvPr>
        </p:nvGraphicFramePr>
        <p:xfrm>
          <a:off x="928662" y="274638"/>
          <a:ext cx="7758138" cy="585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8390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19200" y="1905000"/>
          <a:ext cx="6745288" cy="2835275"/>
        </p:xfrm>
        <a:graphic>
          <a:graphicData uri="http://schemas.openxmlformats.org/drawingml/2006/table">
            <a:tbl>
              <a:tblPr/>
              <a:tblGrid>
                <a:gridCol w="1644650"/>
                <a:gridCol w="1644650"/>
                <a:gridCol w="1644650"/>
                <a:gridCol w="1811338"/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Родилось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7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Умерло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38" name="TextBox 5"/>
          <p:cNvSpPr txBox="1">
            <a:spLocks noChangeArrowheads="1"/>
          </p:cNvSpPr>
          <p:nvPr/>
        </p:nvSpPr>
        <p:spPr bwMode="auto">
          <a:xfrm>
            <a:off x="1143000" y="914400"/>
            <a:ext cx="685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i="1"/>
              <a:t>Сравнительная демографическая информация в разрезе 3-х  последних лет</a:t>
            </a:r>
            <a:endParaRPr lang="ru-RU" sz="2000" i="1"/>
          </a:p>
        </p:txBody>
      </p:sp>
    </p:spTree>
    <p:extLst>
      <p:ext uri="{BB962C8B-B14F-4D97-AF65-F5344CB8AC3E}">
        <p14:creationId xmlns="" xmlns:p14="http://schemas.microsoft.com/office/powerpoint/2010/main" val="24452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Сравнительная демографическая </a:t>
            </a:r>
            <a:br>
              <a:rPr lang="ru-RU" sz="3200" dirty="0" smtClean="0"/>
            </a:br>
            <a:r>
              <a:rPr lang="ru-RU" sz="3200" dirty="0" smtClean="0"/>
              <a:t> информация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1727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81000" y="1752600"/>
          <a:ext cx="8153400" cy="4530994"/>
        </p:xfrm>
        <a:graphic>
          <a:graphicData uri="http://schemas.openxmlformats.org/drawingml/2006/table">
            <a:tbl>
              <a:tblPr/>
              <a:tblGrid>
                <a:gridCol w="2205435"/>
                <a:gridCol w="1299765"/>
                <a:gridCol w="1143000"/>
                <a:gridCol w="1143000"/>
                <a:gridCol w="1143000"/>
                <a:gridCol w="1219200"/>
              </a:tblGrid>
              <a:tr h="8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Занятость населения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с.Малые Меми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д.Имянле-Буртас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д.Малалла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п.Новое Патрикеево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Всего 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9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Трудоспособное население, всего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198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287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Из них работающие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-в сельском хозяйстве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-в бюджетной сфере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Другие организации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-работающие за пределами села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141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2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Численность  безработных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95" name="TextBox 2"/>
          <p:cNvSpPr txBox="1">
            <a:spLocks noChangeArrowheads="1"/>
          </p:cNvSpPr>
          <p:nvPr/>
        </p:nvSpPr>
        <p:spPr bwMode="auto">
          <a:xfrm>
            <a:off x="990600" y="838200"/>
            <a:ext cx="708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/>
              <a:t> </a:t>
            </a:r>
            <a:r>
              <a:rPr lang="ru-RU" sz="2800" b="1" i="1" dirty="0"/>
              <a:t>Занятость населения на </a:t>
            </a:r>
            <a:r>
              <a:rPr lang="ru-RU" sz="2800" b="1" i="1" dirty="0" smtClean="0"/>
              <a:t>01.01.2017г</a:t>
            </a:r>
            <a:r>
              <a:rPr lang="ru-RU" sz="2800" b="1" i="1" dirty="0"/>
              <a:t>. </a:t>
            </a:r>
            <a:endParaRPr lang="ru-RU" sz="2800" i="1" dirty="0"/>
          </a:p>
        </p:txBody>
      </p:sp>
    </p:spTree>
    <p:extLst>
      <p:ext uri="{BB962C8B-B14F-4D97-AF65-F5344CB8AC3E}">
        <p14:creationId xmlns="" xmlns:p14="http://schemas.microsoft.com/office/powerpoint/2010/main" val="1805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G:\100PHOTO\SAM_0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Новый дом в Буртасах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G:\DCIM\100PHOTO\SAM_15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8305800" cy="5181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/>
          </p:nvPr>
        </p:nvGraphicFramePr>
        <p:xfrm>
          <a:off x="1066800" y="1371600"/>
          <a:ext cx="6283325" cy="4829175"/>
        </p:xfrm>
        <a:graphic>
          <a:graphicData uri="http://schemas.openxmlformats.org/drawingml/2006/table">
            <a:tbl>
              <a:tblPr/>
              <a:tblGrid>
                <a:gridCol w="2549525"/>
                <a:gridCol w="1295400"/>
                <a:gridCol w="1219200"/>
                <a:gridCol w="12192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Поголовье КРС всего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181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175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199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т.ч.коров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107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Овец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266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292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Козы</a:t>
                      </a: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Лошадей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Пчелосемей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82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Птицы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4131" marR="141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1264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1229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1293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21" name="TextBox 5"/>
          <p:cNvSpPr txBox="1">
            <a:spLocks noChangeArrowheads="1"/>
          </p:cNvSpPr>
          <p:nvPr/>
        </p:nvSpPr>
        <p:spPr bwMode="auto">
          <a:xfrm>
            <a:off x="990600" y="304800"/>
            <a:ext cx="75438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800" b="1" i="1" dirty="0"/>
              <a:t>Сведения о поголовье скота  в личных подсобных хозяйствах</a:t>
            </a:r>
            <a:endParaRPr lang="ru-RU" sz="2800" i="1" dirty="0"/>
          </a:p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773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СЕМЕЙНАЯ  ФЕРМА ЧЕРНОВЫХ</a:t>
            </a:r>
            <a:endParaRPr lang="ru-RU" b="1" dirty="0"/>
          </a:p>
        </p:txBody>
      </p:sp>
      <p:pic>
        <p:nvPicPr>
          <p:cNvPr id="22530" name="Picture 2" descr="C:\Users\админ\Desktop\фото 3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2" descr="C:\Users\админ\Desktop\фото 3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100PHOTO\SAM_0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179662">
            <a:off x="1071538" y="1857364"/>
            <a:ext cx="72866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 smtClean="0"/>
              <a:t>МАЛОМЕМИНСКОЕ СЕЛЬСКОЕ ПОСЕЛЕНИЕ</a:t>
            </a:r>
            <a:endParaRPr lang="ru-RU" sz="6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админ\Desktop\skachat_programmy_dlya_skachat_video_7924_100.jp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Семейная ферма Дунаевых</a:t>
            </a:r>
            <a:endParaRPr lang="ru-RU" b="1" dirty="0"/>
          </a:p>
        </p:txBody>
      </p:sp>
      <p:pic>
        <p:nvPicPr>
          <p:cNvPr id="26626" name="Picture 2" descr="C:\Users\админ\Desktop\ФОТО ДЛЯ ОТч - копия\IMG_23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4114800" cy="3486150"/>
          </a:xfrm>
          <a:prstGeom prst="rect">
            <a:avLst/>
          </a:prstGeom>
          <a:noFill/>
        </p:spPr>
      </p:pic>
      <p:pic>
        <p:nvPicPr>
          <p:cNvPr id="26627" name="Picture 3" descr="C:\Users\админ\Desktop\ФОТО ДЛЯ ОТч - копия\IMG_24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09800"/>
            <a:ext cx="40386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Семья Черновых получила доильный аппарат</a:t>
            </a:r>
            <a:endParaRPr lang="ru-RU" b="1" dirty="0"/>
          </a:p>
        </p:txBody>
      </p:sp>
      <p:pic>
        <p:nvPicPr>
          <p:cNvPr id="21507" name="Picture 3" descr="C:\Users\админ\Desktop\фото 3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6016" y="1600200"/>
            <a:ext cx="3648720" cy="4525963"/>
          </a:xfrm>
          <a:prstGeom prst="rect">
            <a:avLst/>
          </a:prstGeom>
          <a:noFill/>
        </p:spPr>
      </p:pic>
      <p:pic>
        <p:nvPicPr>
          <p:cNvPr id="21508" name="Picture 4" descr="C:\Users\админ\Desktop\фото 3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79264" y="1556792"/>
            <a:ext cx="364872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928670"/>
            <a:ext cx="8382727" cy="5639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28" y="428604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МОЛОКОСБОРЩИК БИКТАГИРОВА СУФИЯ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205385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Выдача субсидий коровам и козам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дмин\Desktop\ФОТО ДЛЯ ОТЧЕТА - копия\SAM_18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8229600" cy="4648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админ\Desktop\28769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Осенняя ярмарка</a:t>
            </a:r>
            <a:endParaRPr lang="ru-RU" b="1" dirty="0"/>
          </a:p>
        </p:txBody>
      </p:sp>
      <p:pic>
        <p:nvPicPr>
          <p:cNvPr id="36866" name="Picture 2" descr="C:\Users\админ\Desktop\ФОТО ДЛЯ ОТЧЕТА - копия\ярмар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114800"/>
            <a:ext cx="4038600" cy="2271713"/>
          </a:xfrm>
          <a:prstGeom prst="rect">
            <a:avLst/>
          </a:prstGeom>
          <a:noFill/>
        </p:spPr>
      </p:pic>
      <p:pic>
        <p:nvPicPr>
          <p:cNvPr id="36867" name="Picture 3" descr="C:\Users\админ\Desktop\ФОТО ДЛЯ ОТЧЕТА - копия\ярмар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600200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админ\Desktop\s169811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384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Предновогодняя ярмарка</a:t>
            </a:r>
            <a:endParaRPr lang="ru-RU" b="1" dirty="0"/>
          </a:p>
        </p:txBody>
      </p:sp>
      <p:pic>
        <p:nvPicPr>
          <p:cNvPr id="37890" name="Picture 2" descr="C:\Users\админ\Desktop\ФОТО ДЛЯ ОТЧЕТА - копия\SAM_2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4191000" cy="3562359"/>
          </a:xfrm>
          <a:prstGeom prst="rect">
            <a:avLst/>
          </a:prstGeom>
          <a:noFill/>
        </p:spPr>
      </p:pic>
      <p:pic>
        <p:nvPicPr>
          <p:cNvPr id="37891" name="Picture 3" descr="C:\Users\админ\Desktop\фото21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000240"/>
            <a:ext cx="4191000" cy="3562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админ\Desktop\s062894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Обкашивание</a:t>
            </a:r>
            <a:r>
              <a:rPr lang="ru-RU" b="1" dirty="0" smtClean="0"/>
              <a:t> территорий</a:t>
            </a:r>
            <a:endParaRPr lang="ru-RU" b="1" dirty="0"/>
          </a:p>
        </p:txBody>
      </p:sp>
      <p:pic>
        <p:nvPicPr>
          <p:cNvPr id="15362" name="Picture 2" descr="C:\Users\админ\Desktop\ФОТО ДЛЯ ОТч - копия\SAM_16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4038600" cy="2314580"/>
          </a:xfrm>
          <a:prstGeom prst="rect">
            <a:avLst/>
          </a:prstGeom>
          <a:noFill/>
        </p:spPr>
      </p:pic>
      <p:pic>
        <p:nvPicPr>
          <p:cNvPr id="15363" name="Picture 3" descr="C:\Users\админ\Desktop\ФОТО ДЛЯ ОТч - копия\SAM_16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928934"/>
            <a:ext cx="4038600" cy="2557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КРАСОТА ЦВЕТОВ</a:t>
            </a:r>
            <a:endParaRPr lang="ru-RU" b="1" dirty="0"/>
          </a:p>
        </p:txBody>
      </p:sp>
      <p:pic>
        <p:nvPicPr>
          <p:cNvPr id="31746" name="Picture 2" descr="G:\DCIM\100PHOTO\SAM_1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4038600" cy="3028950"/>
          </a:xfrm>
          <a:prstGeom prst="rect">
            <a:avLst/>
          </a:prstGeom>
          <a:noFill/>
        </p:spPr>
      </p:pic>
      <p:pic>
        <p:nvPicPr>
          <p:cNvPr id="31747" name="Picture 3" descr="G:\DCIM\100PHOTO\SAM_13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Красота цветов</a:t>
            </a:r>
            <a:endParaRPr lang="ru-RU" b="1" dirty="0"/>
          </a:p>
        </p:txBody>
      </p:sp>
      <p:pic>
        <p:nvPicPr>
          <p:cNvPr id="32770" name="Picture 2" descr="C:\Users\админ\Desktop\ФОТО ДЛЯ ОТч - копия\SAM_16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5719" y="1325969"/>
            <a:ext cx="4686328" cy="3209932"/>
          </a:xfrm>
          <a:prstGeom prst="rect">
            <a:avLst/>
          </a:prstGeom>
          <a:noFill/>
        </p:spPr>
      </p:pic>
      <p:pic>
        <p:nvPicPr>
          <p:cNvPr id="32771" name="Picture 3" descr="C:\Users\админ\Desktop\ФОТО ДЛЯ ОТч - копия\SAM_15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80928"/>
            <a:ext cx="4250432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\Desktop\ири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714620"/>
            <a:ext cx="4038600" cy="3497854"/>
          </a:xfrm>
          <a:prstGeom prst="rect">
            <a:avLst/>
          </a:prstGeom>
          <a:noFill/>
        </p:spPr>
      </p:pic>
      <p:pic>
        <p:nvPicPr>
          <p:cNvPr id="1027" name="Picture 3" descr="C:\Users\админ\Desktop\хоз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4038600" cy="3071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ФОТО ДЛЯ ОТч - копия\SAM_2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35834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500042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ВЫБОРЫ  В ГОСУДАРСТВЕННУЮ ДУМУ РФ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наш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Награждение на празднике «День села» победителей конкурса «Самая красивая территория»</a:t>
            </a:r>
            <a:endParaRPr lang="ru-RU" sz="3200" b="1" dirty="0"/>
          </a:p>
        </p:txBody>
      </p:sp>
      <p:pic>
        <p:nvPicPr>
          <p:cNvPr id="31746" name="Picture 2" descr="C:\Users\админ\Desktop\ФОТО ДЛЯ ОТч - копия\SAM_17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67000"/>
            <a:ext cx="4038600" cy="3140075"/>
          </a:xfrm>
          <a:prstGeom prst="rect">
            <a:avLst/>
          </a:prstGeom>
          <a:noFill/>
        </p:spPr>
      </p:pic>
      <p:pic>
        <p:nvPicPr>
          <p:cNvPr id="31747" name="Picture 3" descr="C:\Users\админ\Desktop\ФОТО ДЛЯ ОТч - копия\SAM_17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00200"/>
            <a:ext cx="41910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Подворье </a:t>
            </a:r>
            <a:r>
              <a:rPr lang="ru-RU" b="1" dirty="0" err="1" smtClean="0"/>
              <a:t>Ворожейкиных</a:t>
            </a:r>
            <a:endParaRPr lang="ru-RU" b="1" dirty="0"/>
          </a:p>
        </p:txBody>
      </p:sp>
      <p:pic>
        <p:nvPicPr>
          <p:cNvPr id="25602" name="Picture 2" descr="C:\Users\админ\Desktop\ФОТО ДЛЯ ОТЧЕТА - копия\владимир степ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85926"/>
            <a:ext cx="4038600" cy="3731306"/>
          </a:xfrm>
          <a:prstGeom prst="rect">
            <a:avLst/>
          </a:prstGeom>
          <a:noFill/>
        </p:spPr>
      </p:pic>
      <p:pic>
        <p:nvPicPr>
          <p:cNvPr id="25603" name="Picture 3" descr="C:\Users\админ\Desktop\ФОТО ДЛЯ ОТЧЕТА - копия\влад степ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52916" y="2564904"/>
            <a:ext cx="4071998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СВАЛКА</a:t>
            </a:r>
            <a:endParaRPr lang="ru-RU" b="1" dirty="0"/>
          </a:p>
        </p:txBody>
      </p:sp>
      <p:pic>
        <p:nvPicPr>
          <p:cNvPr id="17410" name="Picture 2" descr="C:\Users\админ\Desktop\ФОТО ДЛЯ ОТч - копия\SAM_19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4038600" cy="3505200"/>
          </a:xfrm>
          <a:prstGeom prst="rect">
            <a:avLst/>
          </a:prstGeom>
          <a:noFill/>
        </p:spPr>
      </p:pic>
      <p:pic>
        <p:nvPicPr>
          <p:cNvPr id="17412" name="Picture 4" descr="C:\Users\админ\Desktop\ФОТО ДЛЯ ОТч - копия\SAM_19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752600"/>
            <a:ext cx="4038600" cy="3505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Уборка свалок</a:t>
            </a:r>
            <a:endParaRPr lang="ru-RU" b="1" dirty="0"/>
          </a:p>
        </p:txBody>
      </p:sp>
      <p:pic>
        <p:nvPicPr>
          <p:cNvPr id="16386" name="Picture 2" descr="C:\Users\админ\Desktop\ФОТО ДЛЯ ОТЧЕТА - копия\свал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4114800" cy="3777208"/>
          </a:xfrm>
          <a:prstGeom prst="rect">
            <a:avLst/>
          </a:prstGeom>
          <a:noFill/>
        </p:spPr>
      </p:pic>
      <p:pic>
        <p:nvPicPr>
          <p:cNvPr id="16387" name="Picture 3" descr="C:\Users\админ\Desktop\ФОТО ДЛЯ ОТч - копия\SAM_19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524000"/>
            <a:ext cx="4123184" cy="3777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админ\Desktop\5754135f7a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Уборка мусора около озера</a:t>
            </a:r>
            <a:endParaRPr lang="ru-RU" b="1" dirty="0"/>
          </a:p>
        </p:txBody>
      </p:sp>
      <p:pic>
        <p:nvPicPr>
          <p:cNvPr id="14338" name="Picture 2" descr="C:\Users\админ\Desktop\ФОТО ДЛЯ ОТЧЕТА - копия\SAM_16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4864"/>
            <a:ext cx="4636911" cy="3581400"/>
          </a:xfrm>
          <a:prstGeom prst="rect">
            <a:avLst/>
          </a:prstGeom>
          <a:noFill/>
        </p:spPr>
      </p:pic>
      <p:pic>
        <p:nvPicPr>
          <p:cNvPr id="14339" name="Picture 3" descr="C:\Users\админ\Desktop\ФОТО ДЛЯ ОТЧЕТА - копия\SAM_16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600200"/>
            <a:ext cx="4038600" cy="38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Уборка территории</a:t>
            </a:r>
            <a:br>
              <a:rPr lang="ru-RU" b="1" dirty="0" smtClean="0"/>
            </a:br>
            <a:r>
              <a:rPr lang="ru-RU" b="1" dirty="0" smtClean="0"/>
              <a:t> кладбища села Малые </a:t>
            </a:r>
            <a:r>
              <a:rPr lang="ru-RU" b="1" dirty="0" err="1" smtClean="0"/>
              <a:t>Меми</a:t>
            </a:r>
            <a:endParaRPr lang="ru-RU" b="1" dirty="0"/>
          </a:p>
        </p:txBody>
      </p:sp>
      <p:pic>
        <p:nvPicPr>
          <p:cNvPr id="18434" name="Picture 2" descr="C:\Users\админ\Desktop\ФОТО ДЛЯ ОТч - копия\SAM_19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4038600" cy="3276599"/>
          </a:xfrm>
          <a:prstGeom prst="rect">
            <a:avLst/>
          </a:prstGeom>
          <a:noFill/>
        </p:spPr>
      </p:pic>
      <p:pic>
        <p:nvPicPr>
          <p:cNvPr id="18435" name="Picture 3" descr="C:\Users\админ\Desktop\ФОТО ДЛЯ ОТч - копия\SAM_19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714620"/>
            <a:ext cx="4038600" cy="3276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дмин\Desktop\2.jp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566"/>
            <a:ext cx="9144000" cy="64628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Наша детская площадка</a:t>
            </a:r>
            <a:endParaRPr lang="ru-RU" b="1" dirty="0"/>
          </a:p>
        </p:txBody>
      </p:sp>
      <p:pic>
        <p:nvPicPr>
          <p:cNvPr id="25602" name="Picture 2" descr="C:\Users\админ\Desktop\ФОТО ДЛЯ ОТч - копия\SAM_16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4267200" cy="3048000"/>
          </a:xfrm>
          <a:prstGeom prst="rect">
            <a:avLst/>
          </a:prstGeom>
          <a:noFill/>
        </p:spPr>
      </p:pic>
      <p:pic>
        <p:nvPicPr>
          <p:cNvPr id="25603" name="Picture 3" descr="C:\Users\админ\Desktop\ФОТО ДЛЯ ОТч - копия\SAM_18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19406"/>
            <a:ext cx="41910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ЛЕСОПОСАДКА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админ\Desktop\посад ни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357298"/>
            <a:ext cx="3355752" cy="4811715"/>
          </a:xfrm>
          <a:prstGeom prst="rect">
            <a:avLst/>
          </a:prstGeom>
          <a:noFill/>
        </p:spPr>
      </p:pic>
      <p:pic>
        <p:nvPicPr>
          <p:cNvPr id="1027" name="Picture 3" descr="C:\Users\админ\Desktop\пос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00108"/>
            <a:ext cx="35719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496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админ\Desktop\s169811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Ремонт  водопровода на улице Гагарина в </a:t>
            </a:r>
            <a:r>
              <a:rPr lang="ru-RU" b="1" dirty="0" err="1" smtClean="0"/>
              <a:t>д.Имянле-Бурта</a:t>
            </a:r>
            <a:r>
              <a:rPr lang="ru-RU" dirty="0" err="1" smtClean="0"/>
              <a:t>с</a:t>
            </a:r>
            <a:endParaRPr lang="ru-RU" dirty="0"/>
          </a:p>
        </p:txBody>
      </p:sp>
      <p:pic>
        <p:nvPicPr>
          <p:cNvPr id="35843" name="Picture 3" descr="C:\Users\админ\Desktop\ФОТО ДЛЯ ОТч - копия\SAM_2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8001000" cy="5181599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Диаграмма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28794" y="428604"/>
            <a:ext cx="5357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Динамика доходов и расходов по СП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Ремонт водонапорной башни в с.Малые </a:t>
            </a:r>
            <a:r>
              <a:rPr lang="ru-RU" b="1" dirty="0" err="1" smtClean="0"/>
              <a:t>Меми</a:t>
            </a:r>
            <a:endParaRPr lang="ru-RU" b="1" dirty="0"/>
          </a:p>
        </p:txBody>
      </p:sp>
      <p:pic>
        <p:nvPicPr>
          <p:cNvPr id="20483" name="Picture 3" descr="C:\Users\админ\Desktop\ФОТО ДЛЯ ОТч - копия\SAM_20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7848600" cy="4633913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админ\Desktop\s04965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Очистка дорог</a:t>
            </a:r>
            <a:endParaRPr lang="ru-RU" b="1" dirty="0"/>
          </a:p>
        </p:txBody>
      </p:sp>
      <p:pic>
        <p:nvPicPr>
          <p:cNvPr id="3074" name="Picture 2" descr="H:\DCIM\100PHOTO\SAM_21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4038600" cy="2771779"/>
          </a:xfrm>
          <a:prstGeom prst="rect">
            <a:avLst/>
          </a:prstGeom>
          <a:noFill/>
        </p:spPr>
      </p:pic>
      <p:pic>
        <p:nvPicPr>
          <p:cNvPr id="3075" name="Picture 3" descr="H:\DCIM\100PHOTO\SAM_21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928935"/>
            <a:ext cx="418147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ПОЧТОВОЕ ОТДЕЛЕНИЕ</a:t>
            </a:r>
            <a:endParaRPr lang="ru-RU" b="1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417638"/>
            <a:ext cx="7488832" cy="4983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Магазин ООО «Березка»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дмин\Desktop\ФОТО ДЛЯ ОТч - копия\SAM_21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133600"/>
            <a:ext cx="7010400" cy="4114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Магазин ИП «Шамсутдинова» </a:t>
            </a:r>
            <a:br>
              <a:rPr lang="ru-RU" sz="3600" b="1" dirty="0" smtClean="0"/>
            </a:br>
            <a:r>
              <a:rPr lang="ru-RU" sz="3600" b="1" dirty="0" smtClean="0"/>
              <a:t>д. </a:t>
            </a:r>
            <a:r>
              <a:rPr lang="ru-RU" sz="3600" b="1" dirty="0" err="1" smtClean="0"/>
              <a:t>Имянле-Буртас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C:\Users\админ\Desktop\магазин лил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76200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Маг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20170110_1657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42976" y="714356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МАГАЗИН ИП «ШАМСУТДИНОВА» СЕЛА МАЛЫЕ МЕМИ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админ\Desktop\шабл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>Школа</a:t>
            </a:r>
            <a:br>
              <a:rPr lang="ru-RU" sz="5400" b="1" dirty="0" smtClean="0"/>
            </a:br>
            <a:endParaRPr lang="ru-RU" sz="5400" b="1" dirty="0"/>
          </a:p>
        </p:txBody>
      </p:sp>
      <p:pic>
        <p:nvPicPr>
          <p:cNvPr id="4098" name="Picture 2" descr="C:\Users\админ\Desktop\школ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2428868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C:\Users\админ\Desktop\-DGruvuI9b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500174"/>
            <a:ext cx="375166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МАЛОМЕМИНСКИЙ ДЕТСАД</a:t>
            </a:r>
            <a:endParaRPr lang="ru-RU" b="1" dirty="0"/>
          </a:p>
        </p:txBody>
      </p:sp>
      <p:pic>
        <p:nvPicPr>
          <p:cNvPr id="2050" name="Picture 2" descr="C:\Users\админ\Desktop\детсад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857628"/>
            <a:ext cx="4786346" cy="2769759"/>
          </a:xfrm>
          <a:prstGeom prst="rect">
            <a:avLst/>
          </a:prstGeom>
          <a:noFill/>
        </p:spPr>
      </p:pic>
      <p:pic>
        <p:nvPicPr>
          <p:cNvPr id="2051" name="Picture 3" descr="C:\Users\админ\Desktop\детса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84"/>
            <a:ext cx="4714908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День пожилых</a:t>
            </a:r>
            <a:endParaRPr lang="ru-RU" b="1" dirty="0"/>
          </a:p>
        </p:txBody>
      </p:sp>
      <p:pic>
        <p:nvPicPr>
          <p:cNvPr id="38914" name="Picture 2" descr="C:\Users\админ\Desktop\ФОТО ДЛЯ ОТЧЕТА - копия\день пожилых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357298"/>
            <a:ext cx="4038600" cy="2271713"/>
          </a:xfrm>
          <a:prstGeom prst="rect">
            <a:avLst/>
          </a:prstGeom>
          <a:noFill/>
        </p:spPr>
      </p:pic>
      <p:pic>
        <p:nvPicPr>
          <p:cNvPr id="38915" name="Picture 3" descr="C:\Users\админ\Desktop\ФОТО ДЛЯ ОТЧЕТА - копия\SAM_19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714752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админ\Desktop\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День матери</a:t>
            </a:r>
            <a:endParaRPr lang="ru-RU" b="1" dirty="0"/>
          </a:p>
        </p:txBody>
      </p:sp>
      <p:pic>
        <p:nvPicPr>
          <p:cNvPr id="39938" name="Picture 2" descr="C:\Users\админ\Desktop\ФОТО ДЛЯ ОТЧЕТА - копия\ььь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2928934"/>
            <a:ext cx="4038600" cy="3028950"/>
          </a:xfrm>
          <a:prstGeom prst="rect">
            <a:avLst/>
          </a:prstGeom>
          <a:noFill/>
        </p:spPr>
      </p:pic>
      <p:pic>
        <p:nvPicPr>
          <p:cNvPr id="22530" name="Picture 2" descr="C:\Users\админ\Desktop\ФОТО\s7G7k5FZSu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35729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04800" y="1600200"/>
          <a:ext cx="8534401" cy="3665539"/>
        </p:xfrm>
        <a:graphic>
          <a:graphicData uri="http://schemas.openxmlformats.org/drawingml/2006/table">
            <a:tbl>
              <a:tblPr/>
              <a:tblGrid>
                <a:gridCol w="307546"/>
                <a:gridCol w="5819347"/>
                <a:gridCol w="869778"/>
                <a:gridCol w="880991"/>
                <a:gridCol w="656739"/>
              </a:tblGrid>
              <a:tr h="286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план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факт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(подоходный налог)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37663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37663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налог на имущество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31286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31286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земельный налог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223873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217620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госпошлина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850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неналоговые платежи (аренда земли, аренда имущества)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1018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Доходы от оказания платных услуг (за воду и место торговли)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100907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100908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Самообложение граждан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203500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Межбюджетный трансферт для компенсации решений, принятый органами власти другого уровня (Компенсации на дополнительные расходы по решению района)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1014381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1014381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713" marR="6571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56" name="TextBox 2"/>
          <p:cNvSpPr txBox="1">
            <a:spLocks noChangeArrowheads="1"/>
          </p:cNvSpPr>
          <p:nvPr/>
        </p:nvSpPr>
        <p:spPr bwMode="auto">
          <a:xfrm>
            <a:off x="642911" y="1000108"/>
            <a:ext cx="7643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по доходам Маломеминского сельского поселения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</p:txBody>
      </p:sp>
    </p:spTree>
    <p:extLst>
      <p:ext uri="{BB962C8B-B14F-4D97-AF65-F5344CB8AC3E}">
        <p14:creationId xmlns="" xmlns:p14="http://schemas.microsoft.com/office/powerpoint/2010/main" val="256491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админ\Desktop\287699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ОСЕННИЙ КРОСС НАЦИЙ</a:t>
            </a:r>
            <a:endParaRPr lang="ru-RU" b="1" dirty="0"/>
          </a:p>
        </p:txBody>
      </p:sp>
      <p:pic>
        <p:nvPicPr>
          <p:cNvPr id="19458" name="Picture 2" descr="H:\100PHOTO\SAM_06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71546"/>
            <a:ext cx="6820435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День села в Малые </a:t>
            </a:r>
            <a:r>
              <a:rPr lang="ru-RU" b="1" dirty="0" err="1" smtClean="0"/>
              <a:t>Меми</a:t>
            </a:r>
            <a:endParaRPr lang="ru-RU" b="1" dirty="0"/>
          </a:p>
        </p:txBody>
      </p:sp>
      <p:pic>
        <p:nvPicPr>
          <p:cNvPr id="41986" name="Picture 2" descr="C:\Users\админ\Desktop\ФОТО ДЛЯ ОТч - копия\SAM_17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4191000" cy="3200401"/>
          </a:xfrm>
          <a:prstGeom prst="rect">
            <a:avLst/>
          </a:prstGeom>
          <a:noFill/>
        </p:spPr>
      </p:pic>
      <p:pic>
        <p:nvPicPr>
          <p:cNvPr id="41987" name="Picture 3" descr="C:\Users\админ\Desktop\ФОТО ДЛЯ ОТч - копия\SAM_17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743200"/>
            <a:ext cx="4114800" cy="298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День села в Буртасах</a:t>
            </a:r>
            <a:endParaRPr lang="ru-RU" b="1" dirty="0"/>
          </a:p>
        </p:txBody>
      </p:sp>
      <p:pic>
        <p:nvPicPr>
          <p:cNvPr id="34818" name="Picture 2" descr="C:\Users\админ\Desktop\ФОТО ДЛЯ ОТЧЕТА - копия\SPfGEHwGzL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4267200" cy="3701256"/>
          </a:xfrm>
          <a:prstGeom prst="rect">
            <a:avLst/>
          </a:prstGeom>
          <a:noFill/>
        </p:spPr>
      </p:pic>
      <p:pic>
        <p:nvPicPr>
          <p:cNvPr id="34819" name="Picture 3" descr="C:\Users\админ\Desktop\ФОТО ДЛЯ ОТЧЕТА - копия\FzsNRfenu_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438400"/>
            <a:ext cx="4038600" cy="3701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Вырубка старых деревьев около школы</a:t>
            </a:r>
            <a:endParaRPr lang="ru-RU" b="1" dirty="0"/>
          </a:p>
        </p:txBody>
      </p:sp>
      <p:pic>
        <p:nvPicPr>
          <p:cNvPr id="9218" name="Picture 2" descr="C:\Users\админ\Desktop\ФОТО ДЛЯ ОТЧЕТА - копия\SAM_16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76872"/>
            <a:ext cx="4244280" cy="3744416"/>
          </a:xfrm>
          <a:prstGeom prst="rect">
            <a:avLst/>
          </a:prstGeom>
          <a:noFill/>
        </p:spPr>
      </p:pic>
      <p:pic>
        <p:nvPicPr>
          <p:cNvPr id="9221" name="Picture 5" descr="C:\Users\админ\Desktop\ФОТО ДЛЯ ОТч - копия\SAM_16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692276"/>
            <a:ext cx="4392488" cy="3752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100PHOTO\SAM_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Буртасский</a:t>
            </a:r>
            <a:r>
              <a:rPr lang="ru-RU" b="1" dirty="0" smtClean="0"/>
              <a:t> ФАП</a:t>
            </a:r>
            <a:endParaRPr lang="ru-RU" b="1" dirty="0"/>
          </a:p>
        </p:txBody>
      </p:sp>
      <p:pic>
        <p:nvPicPr>
          <p:cNvPr id="2050" name="Picture 2" descr="C:\Users\админ\Desktop\лю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7724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100PHOTO\SAM_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Маломеминский</a:t>
            </a:r>
            <a:r>
              <a:rPr lang="ru-RU" b="1" dirty="0" smtClean="0"/>
              <a:t> ФАП</a:t>
            </a:r>
            <a:endParaRPr lang="ru-RU" b="1" dirty="0"/>
          </a:p>
        </p:txBody>
      </p:sp>
      <p:pic>
        <p:nvPicPr>
          <p:cNvPr id="5122" name="Picture 2" descr="C:\Users\админ\Desktop\ФОТО ДЛЯ ОТЧЕТА - копия\IMG_12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00240"/>
            <a:ext cx="5112568" cy="4021048"/>
          </a:xfrm>
          <a:prstGeom prst="rect">
            <a:avLst/>
          </a:prstGeom>
          <a:noFill/>
        </p:spPr>
      </p:pic>
      <p:pic>
        <p:nvPicPr>
          <p:cNvPr id="21507" name="Picture 3" descr="H:\DCIM\100PHOTO\SAM_2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17638"/>
            <a:ext cx="3600400" cy="4894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СДК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\Desktop\СД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57290" y="500042"/>
            <a:ext cx="7429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МАЛОМЕМИНСКИЙ СДК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админ\Desktop\56ab973a4a95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Фольклорный ансамбль «ПАЛАН»</a:t>
            </a:r>
            <a:endParaRPr lang="ru-RU" b="1" dirty="0"/>
          </a:p>
        </p:txBody>
      </p:sp>
      <p:pic>
        <p:nvPicPr>
          <p:cNvPr id="3074" name="Picture 2" descr="C:\Users\админ\Desktop\ФОТО ДЛЯ ОТч - копия\DSCN02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00" y="1219200"/>
            <a:ext cx="4038600" cy="2667000"/>
          </a:xfrm>
          <a:prstGeom prst="rect">
            <a:avLst/>
          </a:prstGeom>
          <a:noFill/>
        </p:spPr>
      </p:pic>
      <p:pic>
        <p:nvPicPr>
          <p:cNvPr id="3075" name="Picture 3" descr="C:\Users\админ\Desktop\ФОТО ДЛЯ ОТч - копия\SAM_18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1000" y="4038600"/>
            <a:ext cx="4038600" cy="2590800"/>
          </a:xfrm>
          <a:prstGeom prst="rect">
            <a:avLst/>
          </a:prstGeom>
          <a:noFill/>
        </p:spPr>
      </p:pic>
      <p:pic>
        <p:nvPicPr>
          <p:cNvPr id="5" name="Picture 2" descr="C:\Users\админ\Desktop\ФОТО ДЛЯ ОТч - копия\SAM_18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219200"/>
            <a:ext cx="3657600" cy="2514600"/>
          </a:xfrm>
          <a:prstGeom prst="rect">
            <a:avLst/>
          </a:prstGeom>
          <a:noFill/>
        </p:spPr>
      </p:pic>
      <p:pic>
        <p:nvPicPr>
          <p:cNvPr id="7" name="Picture 4" descr="C:\Users\админ\Desktop\ФОТО ДЛЯ ОТЧЕТА - копия\DSCN02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962400"/>
            <a:ext cx="362712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\Desktop\ФОТО\2016-09-10-17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00100" y="500042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МАЛОМЕМИНСКАЯ СЕЛЬСКАЯ БИБЛИОТЕКА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:\DCIM\100PHOTO\SAM_16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Заведующая </a:t>
            </a:r>
            <a:r>
              <a:rPr lang="ru-RU" b="1" dirty="0" err="1" smtClean="0"/>
              <a:t>Буртасского</a:t>
            </a:r>
            <a:r>
              <a:rPr lang="ru-RU" b="1" dirty="0" smtClean="0"/>
              <a:t> СК и библиотеки</a:t>
            </a:r>
            <a:endParaRPr lang="ru-RU" b="1" dirty="0"/>
          </a:p>
        </p:txBody>
      </p:sp>
      <p:pic>
        <p:nvPicPr>
          <p:cNvPr id="3074" name="Picture 2" descr="C:\Users\админ\Desktop\гульша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038600" cy="2895599"/>
          </a:xfrm>
          <a:prstGeom prst="rect">
            <a:avLst/>
          </a:prstGeom>
          <a:noFill/>
        </p:spPr>
      </p:pic>
      <p:pic>
        <p:nvPicPr>
          <p:cNvPr id="3075" name="Picture 3" descr="C:\Users\админ\Desktop\100_12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09600" y="1447800"/>
          <a:ext cx="8229600" cy="5060953"/>
        </p:xfrm>
        <a:graphic>
          <a:graphicData uri="http://schemas.openxmlformats.org/drawingml/2006/table">
            <a:tbl>
              <a:tblPr/>
              <a:tblGrid>
                <a:gridCol w="304800"/>
                <a:gridCol w="5146675"/>
                <a:gridCol w="873125"/>
                <a:gridCol w="914400"/>
                <a:gridCol w="990600"/>
              </a:tblGrid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(подоходный налог)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126440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18384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37663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налог на имущество</a:t>
                      </a:r>
                    </a:p>
                  </a:txBody>
                  <a:tcPr marL="66055" marR="66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258045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40501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31286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земельный налог </a:t>
                      </a:r>
                    </a:p>
                  </a:txBody>
                  <a:tcPr marL="66055" marR="66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216000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207578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217620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госпошлина</a:t>
                      </a:r>
                    </a:p>
                  </a:txBody>
                  <a:tcPr marL="66055" marR="66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1110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неналоговые платежи (аренда земли, аренда имущества, продажа земли)</a:t>
                      </a:r>
                    </a:p>
                  </a:txBody>
                  <a:tcPr marL="66055" marR="66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6203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1744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1018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регистрация актов гражданского состояния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550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Самообложение граждан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422000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203500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поселений на выравнивание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бюджетной обеспеченности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661896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2777292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1844890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Осуществление   первичного воинского учета на территориях, где отсутствуют военные комиссариаты</a:t>
                      </a:r>
                    </a:p>
                  </a:txBody>
                  <a:tcPr marL="66055" marR="6605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71500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76600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73800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                                                                                               ИТОГО</a:t>
                      </a: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1343784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3454759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2410627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055" marR="6605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92" name="Rectangle 1"/>
          <p:cNvSpPr>
            <a:spLocks noChangeArrowheads="1"/>
          </p:cNvSpPr>
          <p:nvPr/>
        </p:nvSpPr>
        <p:spPr bwMode="auto">
          <a:xfrm>
            <a:off x="0" y="2159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по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Маломеминскому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80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100PHOTO\SAM_0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Буртасский</a:t>
            </a:r>
            <a:r>
              <a:rPr lang="ru-RU" b="1" dirty="0" smtClean="0"/>
              <a:t> СК</a:t>
            </a:r>
            <a:endParaRPr lang="ru-RU" b="1" dirty="0"/>
          </a:p>
        </p:txBody>
      </p:sp>
      <p:pic>
        <p:nvPicPr>
          <p:cNvPr id="4098" name="Picture 2" descr="C:\Users\админ\Desktop\ограж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57400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C:\Users\админ\Desktop\бур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052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:\100PHOTO\SAM_0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отдыхаем</a:t>
            </a:r>
            <a:endParaRPr lang="ru-RU" dirty="0"/>
          </a:p>
        </p:txBody>
      </p:sp>
      <p:pic>
        <p:nvPicPr>
          <p:cNvPr id="6146" name="Picture 2" descr="C:\Users\админ\Desktop\ФОТО ДЛЯ ОТЧЕТА - копия\DSCN99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295400"/>
            <a:ext cx="4860032" cy="4149824"/>
          </a:xfrm>
          <a:prstGeom prst="rect">
            <a:avLst/>
          </a:prstGeom>
          <a:noFill/>
        </p:spPr>
      </p:pic>
      <p:pic>
        <p:nvPicPr>
          <p:cNvPr id="6147" name="Picture 3" descr="C:\Users\админ\Desktop\ФОТО ДЛЯ ОТЧЕТА - копия\DSCN99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4283968" cy="4554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G:\DCIM\100PHOTO\SAM_16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МЫ ОТДЫХАЕМ</a:t>
            </a:r>
            <a:endParaRPr lang="ru-RU" b="1" dirty="0"/>
          </a:p>
        </p:txBody>
      </p:sp>
      <p:pic>
        <p:nvPicPr>
          <p:cNvPr id="11266" name="Picture 2" descr="C:\Users\админ\Desktop\ФОТО ДЛЯ ОТЧЕТА - копия\DSCN11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495800" cy="4590256"/>
          </a:xfrm>
          <a:prstGeom prst="rect">
            <a:avLst/>
          </a:prstGeom>
          <a:noFill/>
        </p:spPr>
      </p:pic>
      <p:pic>
        <p:nvPicPr>
          <p:cNvPr id="11267" name="Picture 3" descr="C:\Users\админ\Desktop\ФОТО ДЛЯ ОТЧЕТА - копия\20161202_1917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916832"/>
            <a:ext cx="4648200" cy="4407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G:\100PHOTO\SAM_0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Мы отдыхаем</a:t>
            </a:r>
            <a:endParaRPr lang="ru-RU" b="1" dirty="0"/>
          </a:p>
        </p:txBody>
      </p:sp>
      <p:pic>
        <p:nvPicPr>
          <p:cNvPr id="7170" name="Picture 2" descr="C:\Users\админ\Desktop\ФОТО ДЛЯ ОТЧЕТА - копия\100_1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43050"/>
            <a:ext cx="4431130" cy="3802174"/>
          </a:xfrm>
          <a:prstGeom prst="rect">
            <a:avLst/>
          </a:prstGeom>
          <a:noFill/>
        </p:spPr>
      </p:pic>
      <p:pic>
        <p:nvPicPr>
          <p:cNvPr id="7171" name="Picture 3" descr="C:\Users\админ\Desktop\ФОТО ДЛЯ ОТЧЕТА - копия\100_09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634" y="2276872"/>
            <a:ext cx="4605366" cy="4323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 РЯДАХ РОССИЙСКОЙ АРМИИ</a:t>
            </a:r>
            <a:endParaRPr lang="ru-RU" b="1" dirty="0"/>
          </a:p>
        </p:txBody>
      </p:sp>
      <p:pic>
        <p:nvPicPr>
          <p:cNvPr id="4098" name="Picture 2" descr="C:\Users\админ\Desktop\михее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79264" y="1676400"/>
            <a:ext cx="3564136" cy="44497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3000" y="49530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Михеев Сергей</a:t>
            </a:r>
            <a:endParaRPr lang="ru-RU" sz="3200" b="1" dirty="0"/>
          </a:p>
        </p:txBody>
      </p:sp>
      <p:pic>
        <p:nvPicPr>
          <p:cNvPr id="4100" name="Picture 4" descr="C:\Users\админ\Desktop\ших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676400"/>
            <a:ext cx="4038600" cy="4419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239000" y="2286000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Шихов</a:t>
            </a:r>
            <a:r>
              <a:rPr lang="ru-RU" sz="2800" b="1" dirty="0" smtClean="0"/>
              <a:t> Алексей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E:\Андрей Авджя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571480"/>
            <a:ext cx="5429288" cy="57150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71736" y="642918"/>
            <a:ext cx="435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АВДЖЯН АНДРЕЙ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G:\100PHOTO\SAM_0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Вернулись из рядов РА</a:t>
            </a:r>
            <a:endParaRPr lang="ru-RU" dirty="0"/>
          </a:p>
        </p:txBody>
      </p:sp>
      <p:pic>
        <p:nvPicPr>
          <p:cNvPr id="26626" name="Picture 2" descr="G:\DCIM\100PHOTO\SAM_15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0600" y="1752600"/>
            <a:ext cx="2758827" cy="4373563"/>
          </a:xfrm>
          <a:prstGeom prst="rect">
            <a:avLst/>
          </a:prstGeom>
          <a:noFill/>
        </p:spPr>
      </p:pic>
      <p:pic>
        <p:nvPicPr>
          <p:cNvPr id="3074" name="Picture 2" descr="C:\Users\админ\Desktop\старш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676400"/>
            <a:ext cx="4495800" cy="4343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6764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ФЕДОТОВ ДМИТРИЙ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1905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СТАРШОВ ДЕНИС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G:\100PHOTO\SAM_0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Бурханов Эдуард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3864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000108"/>
            <a:ext cx="4286280" cy="548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955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волейболл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002060"/>
                </a:solidFill>
              </a:rPr>
              <a:t>Волейбольная команда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09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Users\админ\Desktop\с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Молодожены</a:t>
            </a:r>
            <a:endParaRPr lang="ru-RU" b="1" dirty="0"/>
          </a:p>
        </p:txBody>
      </p:sp>
      <p:pic>
        <p:nvPicPr>
          <p:cNvPr id="11266" name="Picture 2" descr="C:\Users\админ\Desktop\ФОТО ДЛЯ ОТЧЕТА - копия\свадьб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5576" y="1219200"/>
            <a:ext cx="4883224" cy="3001888"/>
          </a:xfrm>
          <a:prstGeom prst="rect">
            <a:avLst/>
          </a:prstGeom>
          <a:noFill/>
        </p:spPr>
      </p:pic>
      <p:pic>
        <p:nvPicPr>
          <p:cNvPr id="11267" name="Picture 3" descr="C:\Users\админ\Desktop\ФОТО ДЛЯ ОТЧЕТА - копия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284984"/>
            <a:ext cx="4621088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5392842"/>
              </p:ext>
            </p:extLst>
          </p:nvPr>
        </p:nvGraphicFramePr>
        <p:xfrm>
          <a:off x="304800" y="609600"/>
          <a:ext cx="8305799" cy="6162294"/>
        </p:xfrm>
        <a:graphic>
          <a:graphicData uri="http://schemas.openxmlformats.org/drawingml/2006/table">
            <a:tbl>
              <a:tblPr/>
              <a:tblGrid>
                <a:gridCol w="409548"/>
                <a:gridCol w="3786773"/>
                <a:gridCol w="1369308"/>
                <a:gridCol w="1448398"/>
                <a:gridCol w="1291772"/>
              </a:tblGrid>
              <a:tr h="1927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Перечень мероприятий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Средства на реализацию мероприятий,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тыс.рублей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в том числе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8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средства самообложения граждан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средства бюджета Республики Татарстан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благоустройства территории сельского поселения по улице Центральная с. Малые </a:t>
                      </a:r>
                      <a:r>
                        <a:rPr lang="ru-RU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Меми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250000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50000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latin typeface="Times New Roman"/>
                          <a:ea typeface="Times New Roman"/>
                          <a:cs typeface="Times New Roman"/>
                        </a:rPr>
                        <a:t>200000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Ремонт уличного освещения в населенных пунктах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50000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10000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latin typeface="Times New Roman"/>
                          <a:ea typeface="Times New Roman"/>
                          <a:cs typeface="Times New Roman"/>
                        </a:rPr>
                        <a:t>40000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Зимняя очистка дорог от снега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30000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6000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latin typeface="Times New Roman"/>
                          <a:ea typeface="Times New Roman"/>
                          <a:cs typeface="Times New Roman"/>
                        </a:rPr>
                        <a:t>24000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3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Ремонт водопровода в  д. </a:t>
                      </a:r>
                      <a:r>
                        <a:rPr lang="ru-RU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Имянле-Буртас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537500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107500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latin typeface="Times New Roman"/>
                          <a:ea typeface="Times New Roman"/>
                          <a:cs typeface="Times New Roman"/>
                        </a:rPr>
                        <a:t>430000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Ограждение санитарно-защитной зоны водозаборной башни   в </a:t>
                      </a:r>
                      <a:r>
                        <a:rPr lang="ru-RU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д.Имянле-Буртас</a:t>
                      </a: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latin typeface="Times New Roman"/>
                          <a:ea typeface="Times New Roman"/>
                          <a:cs typeface="Times New Roman"/>
                        </a:rPr>
                        <a:t>120000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24000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96000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вывоза мусора из населенных пунктов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30000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6000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 dirty="0">
                          <a:latin typeface="Times New Roman"/>
                          <a:ea typeface="Times New Roman"/>
                          <a:cs typeface="Times New Roman"/>
                        </a:rPr>
                        <a:t>24000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204" marR="36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1017500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203500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814000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363" name="Rectangle 1"/>
          <p:cNvSpPr>
            <a:spLocks noChangeArrowheads="1"/>
          </p:cNvSpPr>
          <p:nvPr/>
        </p:nvSpPr>
        <p:spPr bwMode="auto">
          <a:xfrm>
            <a:off x="0" y="0"/>
            <a:ext cx="86868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sz="1300" b="1" dirty="0">
                <a:cs typeface="Times New Roman" panose="02020603050405020304" pitchFamily="18" charset="0"/>
              </a:rPr>
              <a:t>                                            </a:t>
            </a:r>
          </a:p>
          <a:p>
            <a:pPr algn="just"/>
            <a:r>
              <a:rPr lang="ru-RU" sz="1300" b="1" dirty="0">
                <a:cs typeface="Times New Roman" panose="02020603050405020304" pitchFamily="18" charset="0"/>
              </a:rPr>
              <a:t>                                    </a:t>
            </a:r>
            <a:r>
              <a:rPr lang="ru-RU" b="1" dirty="0">
                <a:cs typeface="Times New Roman" panose="02020603050405020304" pitchFamily="18" charset="0"/>
              </a:rPr>
              <a:t>Использование средств самообложения в </a:t>
            </a:r>
            <a:r>
              <a:rPr lang="ru-RU" b="1" dirty="0" smtClean="0">
                <a:cs typeface="Times New Roman" panose="02020603050405020304" pitchFamily="18" charset="0"/>
              </a:rPr>
              <a:t>2016 </a:t>
            </a:r>
            <a:r>
              <a:rPr lang="ru-RU" b="1" dirty="0">
                <a:cs typeface="Times New Roman" panose="02020603050405020304" pitchFamily="18" charset="0"/>
              </a:rPr>
              <a:t>году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28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админ\Desktop\18004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ветеран ВОВ</a:t>
            </a:r>
            <a:endParaRPr lang="ru-RU" dirty="0"/>
          </a:p>
        </p:txBody>
      </p:sp>
      <p:pic>
        <p:nvPicPr>
          <p:cNvPr id="30722" name="Picture 2" descr="C:\Users\админ\Desktop\ФОТО ДЛЯ ОТЧЕТА - копия\ггггг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143000"/>
            <a:ext cx="4772000" cy="2484506"/>
          </a:xfrm>
          <a:prstGeom prst="rect">
            <a:avLst/>
          </a:prstGeom>
          <a:noFill/>
        </p:spPr>
      </p:pic>
      <p:pic>
        <p:nvPicPr>
          <p:cNvPr id="1026" name="Picture 2" descr="C:\Users\админ\Desktop\ерш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491880" y="3627506"/>
            <a:ext cx="4737720" cy="2798694"/>
          </a:xfrm>
          <a:prstGeom prst="rect">
            <a:avLst/>
          </a:prstGeom>
          <a:noFill/>
        </p:spPr>
      </p:pic>
      <p:sp>
        <p:nvSpPr>
          <p:cNvPr id="1028" name="AutoShape 4" descr="&amp;SHcy;&amp;acy;&amp;bcy;&amp;lcy;&amp;ocy;&amp;ncy; (&amp;fcy;&amp;ocy;&amp;ncy;) &amp;pcy;&amp;rcy;&amp;iecy;&amp;zcy;&amp;iecy;&amp;ncy;&amp;tcy;&amp;acy;&amp;tscy;&amp;icy;&amp;icy; &quot;&amp;Rcy;&amp;ocy;&amp;zhcy;&amp;dcy;&amp;iecy;&amp;scy;&amp;tcy;&amp;vcy;&amp;ocy;&quot;-2"/>
          <p:cNvSpPr>
            <a:spLocks noChangeAspect="1" noChangeArrowheads="1"/>
          </p:cNvSpPr>
          <p:nvPr/>
        </p:nvSpPr>
        <p:spPr bwMode="auto">
          <a:xfrm>
            <a:off x="155575" y="-1828800"/>
            <a:ext cx="3810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&amp;SHcy;&amp;acy;&amp;bcy;&amp;lcy;&amp;ocy;&amp;ncy; (&amp;fcy;&amp;ocy;&amp;ncy;) &amp;pcy;&amp;rcy;&amp;iecy;&amp;zcy;&amp;iecy;&amp;ncy;&amp;tcy;&amp;acy;&amp;tscy;&amp;icy;&amp;icy; &quot;&amp;Rcy;&amp;ocy;&amp;zhcy;&amp;dcy;&amp;iecy;&amp;scy;&amp;tcy;&amp;vcy;&amp;ocy;&quot;-2"/>
          <p:cNvSpPr>
            <a:spLocks noChangeAspect="1" noChangeArrowheads="1"/>
          </p:cNvSpPr>
          <p:nvPr/>
        </p:nvSpPr>
        <p:spPr bwMode="auto">
          <a:xfrm>
            <a:off x="155575" y="-1828800"/>
            <a:ext cx="3810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pedsovet.su/_ld/409/593935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Спонсорская помощь пенсионерам от АК Барс Кайбицы филиал 1</a:t>
            </a:r>
            <a:endParaRPr lang="ru-RU" dirty="0"/>
          </a:p>
        </p:txBody>
      </p:sp>
      <p:pic>
        <p:nvPicPr>
          <p:cNvPr id="13314" name="Picture 2" descr="C:\Users\админ\Desktop\ФОТО ДЛЯ ОТЧЕТА - копия\му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85344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\Desktop\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Юбиляры</a:t>
            </a:r>
            <a:endParaRPr lang="ru-RU" dirty="0"/>
          </a:p>
        </p:txBody>
      </p:sp>
      <p:pic>
        <p:nvPicPr>
          <p:cNvPr id="27650" name="Picture 2" descr="C:\Users\админ\Desktop\ФОТО ДЛЯ ОТч - копия\SAM_2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4038600" cy="3028950"/>
          </a:xfrm>
          <a:prstGeom prst="rect">
            <a:avLst/>
          </a:prstGeom>
          <a:noFill/>
        </p:spPr>
      </p:pic>
      <p:pic>
        <p:nvPicPr>
          <p:cNvPr id="27651" name="Picture 3" descr="C:\Users\админ\Desktop\ФОТО ДЛЯ ОТЧЕТА - копия\90 ле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41148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админ\Desktop\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админ\Desktop\ФОТО ДЛЯ ОТЧЕТА - копия\SAM_19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352800"/>
            <a:ext cx="4038600" cy="2819399"/>
          </a:xfrm>
          <a:prstGeom prst="rect">
            <a:avLst/>
          </a:prstGeom>
          <a:noFill/>
        </p:spPr>
      </p:pic>
      <p:pic>
        <p:nvPicPr>
          <p:cNvPr id="28675" name="Picture 3" descr="C:\Users\админ\Desktop\ФОТО ДЛЯ ОТЧЕТА - копия\бикуло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2192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админ\Desktop\и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92"/>
            <a:ext cx="9144000" cy="64616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\Desktop\ФОТО ДЛЯ ОТЧЕТА\1 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4038600" cy="2693715"/>
          </a:xfrm>
          <a:prstGeom prst="rect">
            <a:avLst/>
          </a:prstGeom>
          <a:noFill/>
        </p:spPr>
      </p:pic>
      <p:pic>
        <p:nvPicPr>
          <p:cNvPr id="1027" name="Picture 3" descr="C:\Users\админ\Desktop\ФОТО ДЛЯ ОТЧЕТА\1 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857628"/>
            <a:ext cx="4038600" cy="2693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админ\Desktop\prevyu-shablon-leto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День семьи, любви и верности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админ\Desktop\ФОТО ДЛЯ ОТЧЕТА - копия\DSCN97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4038600" cy="3028950"/>
          </a:xfrm>
          <a:prstGeom prst="rect">
            <a:avLst/>
          </a:prstGeom>
          <a:noFill/>
        </p:spPr>
      </p:pic>
      <p:pic>
        <p:nvPicPr>
          <p:cNvPr id="13315" name="Picture 3" descr="C:\Users\админ\Desktop\ФОТО ДЛЯ ОТЧЕТА - копия\DSCN96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1242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админ\Desktop\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Визит доброты</a:t>
            </a:r>
            <a:endParaRPr lang="ru-RU" b="1" dirty="0"/>
          </a:p>
        </p:txBody>
      </p:sp>
      <p:pic>
        <p:nvPicPr>
          <p:cNvPr id="29698" name="Picture 2" descr="C:\Users\админ\Desktop\ФОТО ДЛЯ ОТЧЕТА - копия\гульф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143000"/>
            <a:ext cx="4038600" cy="3028950"/>
          </a:xfrm>
          <a:prstGeom prst="rect">
            <a:avLst/>
          </a:prstGeom>
          <a:noFill/>
        </p:spPr>
      </p:pic>
      <p:pic>
        <p:nvPicPr>
          <p:cNvPr id="29699" name="Picture 3" descr="C:\Users\админ\Desktop\ФОТО ДЛЯ ОТЧЕТА - копия\фото2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14324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G:\100PHOTO\SAM_0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Конкурс «Волшебная Осень»</a:t>
            </a:r>
            <a:br>
              <a:rPr lang="ru-RU" b="1" dirty="0" smtClean="0"/>
            </a:br>
            <a:r>
              <a:rPr lang="ru-RU" b="1" dirty="0" smtClean="0"/>
              <a:t> 2 место</a:t>
            </a:r>
            <a:endParaRPr lang="ru-RU" b="1" dirty="0"/>
          </a:p>
        </p:txBody>
      </p:sp>
      <p:pic>
        <p:nvPicPr>
          <p:cNvPr id="12290" name="Picture 2" descr="C:\Users\админ\Desktop\ФОТО ДЛЯ ОТЧЕТА - копия\дар осени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6764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:\100PHOTO\SAM_0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Волшебная осень</a:t>
            </a:r>
            <a:endParaRPr lang="ru-RU" b="1" dirty="0"/>
          </a:p>
        </p:txBody>
      </p:sp>
      <p:pic>
        <p:nvPicPr>
          <p:cNvPr id="19458" name="Picture 2" descr="C:\Users\админ\Desktop\ФОТО ДЛЯ ОТч - копия\фото 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4419600" cy="4337670"/>
          </a:xfrm>
          <a:prstGeom prst="rect">
            <a:avLst/>
          </a:prstGeom>
          <a:noFill/>
        </p:spPr>
      </p:pic>
      <p:pic>
        <p:nvPicPr>
          <p:cNvPr id="19459" name="Picture 3" descr="C:\Users\админ\Desktop\ФОТО ДЛЯ ОТч - копия\фото 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48880"/>
            <a:ext cx="4572000" cy="4337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дмин\Desktop\ФОТО\SAM_2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7224" y="428604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2 место в конкурсе  «Лучшее новогоднее оформление сельских поселений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СТАРОЕ ОГРАЖДЕНИЕ ШКОЛЫ</a:t>
            </a:r>
            <a:endParaRPr lang="ru-RU" b="1" dirty="0"/>
          </a:p>
        </p:txBody>
      </p:sp>
      <p:pic>
        <p:nvPicPr>
          <p:cNvPr id="15362" name="Picture 2" descr="C:\Users\админ\Desktop\ФОТО ДЛЯ ОТч - копия\SAM_17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14422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Подарки Деда Мороза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дмин\Desktop\ФОТО\SAM_21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3"/>
            <a:ext cx="4857752" cy="3429024"/>
          </a:xfrm>
          <a:prstGeom prst="rect">
            <a:avLst/>
          </a:prstGeom>
          <a:noFill/>
        </p:spPr>
      </p:pic>
      <p:pic>
        <p:nvPicPr>
          <p:cNvPr id="7171" name="Picture 3" descr="C:\Users\админ\Desktop\ФОТО\SAM_21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428976"/>
            <a:ext cx="5000629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G:\100PHOTO\SAM_0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</a:t>
            </a:r>
            <a:r>
              <a:rPr lang="ru-RU" dirty="0" err="1" smtClean="0"/>
              <a:t>веткорме</a:t>
            </a:r>
            <a:endParaRPr lang="ru-RU" dirty="0"/>
          </a:p>
        </p:txBody>
      </p:sp>
      <p:pic>
        <p:nvPicPr>
          <p:cNvPr id="27650" name="Picture 2" descr="G:\DCIM\100PHOTO\SAM_15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88840"/>
            <a:ext cx="4419600" cy="4016673"/>
          </a:xfrm>
          <a:prstGeom prst="rect">
            <a:avLst/>
          </a:prstGeom>
          <a:noFill/>
        </p:spPr>
      </p:pic>
      <p:pic>
        <p:nvPicPr>
          <p:cNvPr id="6" name="Picture 3" descr="C:\Users\админ\Desktop\ФОТО ДЛЯ ОТч - копия\SAM_15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4419600" cy="4005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админ\Desktop\02275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Мечеть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админ\Desktop\мечет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80772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админ\Desktop\41765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Мусульманские праздники Ураза-байрам, Курбан-байрам</a:t>
            </a:r>
            <a:endParaRPr lang="ru-RU" dirty="0"/>
          </a:p>
        </p:txBody>
      </p:sp>
      <p:pic>
        <p:nvPicPr>
          <p:cNvPr id="19458" name="Picture 2" descr="C:\Users\админ\Desktop\ФОТО ДЛЯ ОТч - копия\SAM_14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1"/>
            <a:ext cx="4267200" cy="3352800"/>
          </a:xfrm>
          <a:prstGeom prst="rect">
            <a:avLst/>
          </a:prstGeom>
          <a:noFill/>
        </p:spPr>
      </p:pic>
      <p:pic>
        <p:nvPicPr>
          <p:cNvPr id="19459" name="Picture 3" descr="C:\Users\админ\Desktop\ФОТО ДЛЯ ОТч - копия\SAM_14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362200"/>
            <a:ext cx="4267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ПЕРЕЕЗД БАБАНОВЫХ</a:t>
            </a:r>
            <a:endParaRPr lang="ru-RU" dirty="0"/>
          </a:p>
        </p:txBody>
      </p:sp>
      <p:pic>
        <p:nvPicPr>
          <p:cNvPr id="1026" name="Picture 2" descr="C:\Users\админ\Desktop\бабан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админ\Desktop\баб 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3528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дмин\Desktop\56b5694aaad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ПЕРЕЕЗД БАБАНОВЫХ</a:t>
            </a:r>
            <a:endParaRPr lang="ru-RU" b="1" dirty="0"/>
          </a:p>
        </p:txBody>
      </p:sp>
      <p:pic>
        <p:nvPicPr>
          <p:cNvPr id="2050" name="Picture 2" descr="C:\Users\админ\Desktop\дом баб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0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админ\Desktop\баб коз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764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админ\Desktop\s04965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НОВОСЕЛЬЕ СЕМЬИ БАБАНОВЫХ</a:t>
            </a:r>
            <a:endParaRPr lang="ru-RU" b="1" dirty="0"/>
          </a:p>
        </p:txBody>
      </p:sp>
      <p:pic>
        <p:nvPicPr>
          <p:cNvPr id="2050" name="Picture 2" descr="C:\Users\админ\Desktop\ФОТО ДЛЯ ОТч - копия\SAM_21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76400"/>
            <a:ext cx="4572000" cy="3733800"/>
          </a:xfrm>
          <a:prstGeom prst="rect">
            <a:avLst/>
          </a:prstGeom>
          <a:noFill/>
        </p:spPr>
      </p:pic>
      <p:pic>
        <p:nvPicPr>
          <p:cNvPr id="2051" name="Picture 3" descr="C:\Users\админ\Desktop\ФОТО ДЛЯ ОТч - копия\SAM_20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76400"/>
            <a:ext cx="40386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SAM_0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НОВЫЙ ГОД</a:t>
            </a:r>
            <a:endParaRPr lang="ru-RU" b="1" dirty="0"/>
          </a:p>
        </p:txBody>
      </p:sp>
      <p:pic>
        <p:nvPicPr>
          <p:cNvPr id="14338" name="Picture 2" descr="C:\Users\админ\Desktop\ФОТО ДЛЯ ОТч - копия\IMG_22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3116"/>
            <a:ext cx="4429726" cy="4238212"/>
          </a:xfrm>
          <a:prstGeom prst="rect">
            <a:avLst/>
          </a:prstGeom>
          <a:noFill/>
        </p:spPr>
      </p:pic>
      <p:pic>
        <p:nvPicPr>
          <p:cNvPr id="14339" name="Picture 3" descr="C:\Users\админ\Desktop\ФОТО ДЛЯ ОТч - копия\IMG_22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142984"/>
            <a:ext cx="4286248" cy="4376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\Desktop\artleo.com-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0" y="0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Основные задачи,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которые стоят перед исполнительным комитетом сельского поселения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в 2017 году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+mj-lt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организация  работ по  сбору и вывозу ТБО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наращивание доходной части бюджета за счет поступления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дополнительных средств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от регистрации недвижимого имущества физических лиц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частичная замена водопровода 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ул.Такташа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твердое покрытие дороги по улице Тукая деревни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Имянле-Буртас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по улице Молодежная села Малые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Меми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дорога в деревню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Малалла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добиться массового вовлечения в жизнь села людей разных поколений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100PHOTO\SAM_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1142984"/>
            <a:ext cx="77867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8800" b="1" i="1" dirty="0" smtClean="0"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8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C:\Users\админ\Desktop\eb6f0fe5646639ad0098a8cc412366d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Ограждение школы</a:t>
            </a:r>
            <a:endParaRPr lang="ru-RU" b="1" dirty="0"/>
          </a:p>
        </p:txBody>
      </p:sp>
      <p:pic>
        <p:nvPicPr>
          <p:cNvPr id="23554" name="Picture 2" descr="C:\Users\админ\Desktop\столбы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7929618" cy="478634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830</Words>
  <Application>Microsoft Office PowerPoint</Application>
  <PresentationFormat>Экран (4:3)</PresentationFormat>
  <Paragraphs>383</Paragraphs>
  <Slides>89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СТАРОЕ ОГРАЖДЕНИЕ ШКОЛЫ</vt:lpstr>
      <vt:lpstr>Ограждение школы</vt:lpstr>
      <vt:lpstr>Новое ограждение школы</vt:lpstr>
      <vt:lpstr>Ремонт водопровода в д.Имянле-Буртас</vt:lpstr>
      <vt:lpstr>                      Башня в Буртасах      до ремонта              после ремонта</vt:lpstr>
      <vt:lpstr>Слайд 13</vt:lpstr>
      <vt:lpstr>Слайд 14</vt:lpstr>
      <vt:lpstr>Сравнительная демографическая   информация</vt:lpstr>
      <vt:lpstr>Слайд 16</vt:lpstr>
      <vt:lpstr>Новый дом в Буртасах</vt:lpstr>
      <vt:lpstr>Слайд 18</vt:lpstr>
      <vt:lpstr>СЕМЕЙНАЯ  ФЕРМА ЧЕРНОВЫХ</vt:lpstr>
      <vt:lpstr>Семейная ферма Дунаевых</vt:lpstr>
      <vt:lpstr>Семья Черновых получила доильный аппарат</vt:lpstr>
      <vt:lpstr>Слайд 22</vt:lpstr>
      <vt:lpstr>Выдача субсидий коровам и козам</vt:lpstr>
      <vt:lpstr>Осенняя ярмарка</vt:lpstr>
      <vt:lpstr>Предновогодняя ярмарка</vt:lpstr>
      <vt:lpstr>Обкашивание территорий</vt:lpstr>
      <vt:lpstr>КРАСОТА ЦВЕТОВ</vt:lpstr>
      <vt:lpstr>Красота цветов</vt:lpstr>
      <vt:lpstr>Слайд 29</vt:lpstr>
      <vt:lpstr>Слайд 30</vt:lpstr>
      <vt:lpstr>Награждение на празднике «День села» победителей конкурса «Самая красивая территория»</vt:lpstr>
      <vt:lpstr>Подворье Ворожейкиных</vt:lpstr>
      <vt:lpstr>СВАЛКА</vt:lpstr>
      <vt:lpstr>Уборка свалок</vt:lpstr>
      <vt:lpstr>Уборка мусора около озера</vt:lpstr>
      <vt:lpstr>Уборка территории  кладбища села Малые Меми</vt:lpstr>
      <vt:lpstr>Наша детская площадка</vt:lpstr>
      <vt:lpstr>ЛЕСОПОСАДКА </vt:lpstr>
      <vt:lpstr>Ремонт  водопровода на улице Гагарина в д.Имянле-Буртас</vt:lpstr>
      <vt:lpstr>Ремонт водонапорной башни в с.Малые Меми</vt:lpstr>
      <vt:lpstr>Очистка дорог</vt:lpstr>
      <vt:lpstr>ПОЧТОВОЕ ОТДЕЛЕНИЕ</vt:lpstr>
      <vt:lpstr>Магазин ООО «Березка»</vt:lpstr>
      <vt:lpstr>Магазин ИП «Шамсутдинова»  д. Имянле-Буртас</vt:lpstr>
      <vt:lpstr>Маг </vt:lpstr>
      <vt:lpstr>Школа </vt:lpstr>
      <vt:lpstr>МАЛОМЕМИНСКИЙ ДЕТСАД</vt:lpstr>
      <vt:lpstr>День пожилых</vt:lpstr>
      <vt:lpstr>День матери</vt:lpstr>
      <vt:lpstr>ОСЕННИЙ КРОСС НАЦИЙ</vt:lpstr>
      <vt:lpstr>День села в Малые Меми</vt:lpstr>
      <vt:lpstr>День села в Буртасах</vt:lpstr>
      <vt:lpstr>Вырубка старых деревьев около школы</vt:lpstr>
      <vt:lpstr>Буртасский ФАП</vt:lpstr>
      <vt:lpstr>Маломеминский ФАП</vt:lpstr>
      <vt:lpstr>СДК </vt:lpstr>
      <vt:lpstr>Фольклорный ансамбль «ПАЛАН»</vt:lpstr>
      <vt:lpstr>Слайд 58</vt:lpstr>
      <vt:lpstr>Заведующая Буртасского СК и библиотеки</vt:lpstr>
      <vt:lpstr>Буртасский СК</vt:lpstr>
      <vt:lpstr>Мы отдыхаем</vt:lpstr>
      <vt:lpstr>МЫ ОТДЫХАЕМ</vt:lpstr>
      <vt:lpstr>Мы отдыхаем</vt:lpstr>
      <vt:lpstr>В РЯДАХ РОССИЙСКОЙ АРМИИ</vt:lpstr>
      <vt:lpstr>Слайд 65</vt:lpstr>
      <vt:lpstr>Вернулись из рядов РА</vt:lpstr>
      <vt:lpstr>Бурханов Эдуард </vt:lpstr>
      <vt:lpstr>Волейбольная команда </vt:lpstr>
      <vt:lpstr>Молодожены</vt:lpstr>
      <vt:lpstr>Наш ветеран ВОВ</vt:lpstr>
      <vt:lpstr>Спонсорская помощь пенсионерам от АК Барс Кайбицы филиал 1</vt:lpstr>
      <vt:lpstr>Юбиляры</vt:lpstr>
      <vt:lpstr>Слайд 73</vt:lpstr>
      <vt:lpstr>Слайд 74</vt:lpstr>
      <vt:lpstr>День семьи, любви и верности</vt:lpstr>
      <vt:lpstr>Визит доброты</vt:lpstr>
      <vt:lpstr>Конкурс «Волшебная Осень»  2 место</vt:lpstr>
      <vt:lpstr>Волшебная осень</vt:lpstr>
      <vt:lpstr>Слайд 79</vt:lpstr>
      <vt:lpstr>Подарки Деда Мороза</vt:lpstr>
      <vt:lpstr>На веткорме</vt:lpstr>
      <vt:lpstr>Мечеть</vt:lpstr>
      <vt:lpstr>Мусульманские праздники Ураза-байрам, Курбан-байрам</vt:lpstr>
      <vt:lpstr>ПЕРЕЕЗД БАБАНОВЫХ</vt:lpstr>
      <vt:lpstr>ПЕРЕЕЗД БАБАНОВЫХ</vt:lpstr>
      <vt:lpstr>НОВОСЕЛЬЕ СЕМЬИ БАБАНОВЫХ</vt:lpstr>
      <vt:lpstr>НОВЫЙ ГОД</vt:lpstr>
      <vt:lpstr>Слайд 88</vt:lpstr>
      <vt:lpstr>Слайд 89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184</cp:revision>
  <dcterms:created xsi:type="dcterms:W3CDTF">2016-07-21T02:50:32Z</dcterms:created>
  <dcterms:modified xsi:type="dcterms:W3CDTF">2017-01-16T13:45:58Z</dcterms:modified>
</cp:coreProperties>
</file>