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2" r:id="rId6"/>
    <p:sldId id="271" r:id="rId7"/>
    <p:sldId id="272" r:id="rId8"/>
    <p:sldId id="273" r:id="rId9"/>
    <p:sldId id="286" r:id="rId10"/>
    <p:sldId id="274" r:id="rId11"/>
    <p:sldId id="285" r:id="rId12"/>
    <p:sldId id="275" r:id="rId13"/>
    <p:sldId id="276" r:id="rId14"/>
    <p:sldId id="277" r:id="rId15"/>
    <p:sldId id="294" r:id="rId16"/>
    <p:sldId id="278" r:id="rId17"/>
    <p:sldId id="279" r:id="rId18"/>
    <p:sldId id="291" r:id="rId19"/>
    <p:sldId id="281" r:id="rId20"/>
    <p:sldId id="280" r:id="rId21"/>
    <p:sldId id="258" r:id="rId22"/>
    <p:sldId id="283" r:id="rId23"/>
    <p:sldId id="259" r:id="rId24"/>
    <p:sldId id="260" r:id="rId25"/>
    <p:sldId id="263" r:id="rId26"/>
    <p:sldId id="288" r:id="rId27"/>
    <p:sldId id="287" r:id="rId28"/>
    <p:sldId id="289" r:id="rId29"/>
    <p:sldId id="264" r:id="rId30"/>
    <p:sldId id="265" r:id="rId31"/>
    <p:sldId id="292" r:id="rId32"/>
    <p:sldId id="295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0" d="100"/>
          <a:sy n="60" d="100"/>
        </p:scale>
        <p:origin x="11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1DCC-8E46-49B8-810E-46BD18C5568F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3E97-7030-4EE4-AB4E-FE3D116F3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novostivolgograda.ru/attachments/f4693dbdc119daca4b2d75473c1500ac4c0380e1/store/fill/780/440/c1dc3c2dffbfd87ef662a60b9eb504b90ce52f391064d7fa571015dceab4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7181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  <a:latin typeface="Constantia" pitchFamily="18" charset="0"/>
              </a:rPr>
              <a:t>ОТЧЕТ </a:t>
            </a:r>
          </a:p>
          <a:p>
            <a:pPr algn="ctr"/>
            <a:r>
              <a:rPr lang="ru-RU" sz="5400" b="1" i="1" dirty="0">
                <a:solidFill>
                  <a:srgbClr val="002060"/>
                </a:solidFill>
                <a:latin typeface="Constantia" pitchFamily="18" charset="0"/>
              </a:rPr>
              <a:t>О ДЕЯТЕЛЬНОСТИ МАЛОМЕМИНСКОГО ФАП ЗА </a:t>
            </a:r>
            <a:r>
              <a:rPr lang="ru-RU" sz="5400" b="1" i="1" dirty="0">
                <a:solidFill>
                  <a:srgbClr val="002060"/>
                </a:solidFill>
              </a:rPr>
              <a:t>2017</a:t>
            </a:r>
            <a:r>
              <a:rPr lang="ru-RU" sz="5400" b="1" i="1" dirty="0">
                <a:solidFill>
                  <a:srgbClr val="002060"/>
                </a:solidFill>
                <a:latin typeface="Constantia" pitchFamily="18" charset="0"/>
              </a:rPr>
              <a:t> ГОД</a:t>
            </a:r>
          </a:p>
        </p:txBody>
      </p:sp>
      <p:pic>
        <p:nvPicPr>
          <p:cNvPr id="5123" name="Picture 3" descr="C:\Users\админ\Desktop\health-care-symbol-clip-art_28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117850" cy="2955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416B6810-B3CF-40AE-A749-045F80BF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FF04B5-DC6E-4783-92C8-B87D73AFC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153"/>
            <a:ext cx="6092173" cy="34268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1CC5F8-4C18-4341-A690-446FEBF7D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95" y="-40229"/>
            <a:ext cx="5959205" cy="3352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2596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Шапеева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Анна Степановна 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808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30637D-A926-40BD-A708-15007B47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Посещение детей-инвалидов</a:t>
            </a:r>
          </a:p>
        </p:txBody>
      </p:sp>
      <p:pic>
        <p:nvPicPr>
          <p:cNvPr id="3" name="Содержимое 3" descr="20170926_131619%5b1%5d.jpg">
            <a:extLst>
              <a:ext uri="{FF2B5EF4-FFF2-40B4-BE49-F238E27FC236}">
                <a16:creationId xmlns:a16="http://schemas.microsoft.com/office/drawing/2014/main" xmlns="" id="{1CE6DB37-03B3-4F71-B143-E1ADFDDC6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762501" cy="3571876"/>
          </a:xfrm>
          <a:prstGeom prst="rect">
            <a:avLst/>
          </a:prstGeom>
        </p:spPr>
      </p:pic>
      <p:pic>
        <p:nvPicPr>
          <p:cNvPr id="4" name="Содержимое 5" descr="20170926_130745.jpg">
            <a:extLst>
              <a:ext uri="{FF2B5EF4-FFF2-40B4-BE49-F238E27FC236}">
                <a16:creationId xmlns:a16="http://schemas.microsoft.com/office/drawing/2014/main" xmlns="" id="{3E5F83D0-7FC0-4489-9512-18EE643699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42" y="3250381"/>
            <a:ext cx="4810158" cy="36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62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1586D-E2E9-4EA2-97A0-33BAC49B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Диспансеризация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DA288-FF7B-428A-BEE0-2DF4B8A7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b="1" i="1" dirty="0">
                <a:latin typeface="Cambria" panose="02040503050406030204" pitchFamily="18" charset="0"/>
              </a:rPr>
              <a:t>За 2017 год диспансеризацию прошли -79 человек</a:t>
            </a:r>
          </a:p>
          <a:p>
            <a:r>
              <a:rPr lang="ru-RU" sz="3600" b="1" i="1" dirty="0">
                <a:latin typeface="Cambria" panose="02040503050406030204" pitchFamily="18" charset="0"/>
              </a:rPr>
              <a:t> Из них прошли маммографию -25 человек</a:t>
            </a:r>
          </a:p>
        </p:txBody>
      </p:sp>
      <p:pic>
        <p:nvPicPr>
          <p:cNvPr id="4" name="Picture 3" descr="C:\Users\админ\Desktop\health-care-symbol-clip-art_28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14818"/>
            <a:ext cx="2486570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858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4C8E9-513D-40BC-A1B0-003B7596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/>
              <a:t>Бесплатные лекарства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C899BD-B230-4083-9227-1A684CE5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0243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Инвалидов </a:t>
            </a:r>
            <a:r>
              <a:rPr lang="ru-RU" b="1" i="1" dirty="0"/>
              <a:t>на участке -35 человек из них </a:t>
            </a:r>
          </a:p>
          <a:p>
            <a:r>
              <a:rPr lang="ru-RU" b="1" i="1" dirty="0"/>
              <a:t>Детей -3 чел.</a:t>
            </a:r>
          </a:p>
          <a:p>
            <a:r>
              <a:rPr lang="ru-RU" b="1" i="1" dirty="0"/>
              <a:t>Трудоспособного возраста -13 чел.</a:t>
            </a:r>
          </a:p>
          <a:p>
            <a:pPr marL="0" indent="0"/>
            <a:r>
              <a:rPr lang="ru-RU" b="1" i="1" dirty="0"/>
              <a:t>  </a:t>
            </a:r>
            <a:r>
              <a:rPr lang="ru-RU" b="1" i="1" dirty="0" smtClean="0"/>
              <a:t>Получают </a:t>
            </a:r>
            <a:r>
              <a:rPr lang="ru-RU" b="1" i="1" dirty="0" err="1"/>
              <a:t>соцпакет</a:t>
            </a:r>
            <a:r>
              <a:rPr lang="ru-RU" b="1" i="1" dirty="0"/>
              <a:t> -18 чел.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D98151-58BC-4FF0-93FB-C1238476A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1646"/>
            <a:ext cx="5980156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9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28DE41A6-BFEF-484F-95E8-33AEAF60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412" y="0"/>
            <a:ext cx="9448800" cy="70866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148092-0253-46E8-8D48-E86E8ACA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29026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Домовое       хозяйство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C740A2-44EE-4292-85B1-A58047E3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8" y="93877"/>
            <a:ext cx="3810104" cy="67641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2D3975-4A58-47E5-B511-41BEF05A948C}"/>
              </a:ext>
            </a:extLst>
          </p:cNvPr>
          <p:cNvSpPr/>
          <p:nvPr/>
        </p:nvSpPr>
        <p:spPr>
          <a:xfrm>
            <a:off x="5580111" y="3212976"/>
            <a:ext cx="3221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Гуськова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Анна Николаевна –</a:t>
            </a:r>
          </a:p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д.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Малалла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135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Лечебно-профилактическое обслуживание женщин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Женский пол с 15 лет -169 человек, из них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Детородного возраста – 82 чел.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Число новорожденных – 6 чел.</a:t>
            </a:r>
            <a:endParaRPr lang="ru-RU" sz="36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5FB2B-D34D-46C1-ADA8-D19627C3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>
                <a:solidFill>
                  <a:schemeClr val="tx2"/>
                </a:solidFill>
                <a:latin typeface="Cambria" panose="02040503050406030204" pitchFamily="18" charset="0"/>
              </a:rPr>
              <a:t>Лечебно-профилактическое обслуживание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28030B-364D-474F-925F-70BBE5F7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Детское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население на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участке: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0 до 17 лет -78</a:t>
            </a:r>
          </a:p>
          <a:p>
            <a:pPr marL="0" inden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Школьников -46 чел.</a:t>
            </a:r>
          </a:p>
          <a:p>
            <a:pPr marL="0" inden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Число новорожденных поступивших под наблюдение в течение года -6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10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AC7E8110-C1F1-4E40-A8D5-5E28798D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412" y="0"/>
            <a:ext cx="9448800" cy="7086600"/>
          </a:xfrm>
          <a:prstGeom prst="rect">
            <a:avLst/>
          </a:prstGeom>
          <a:noFill/>
        </p:spPr>
      </p:pic>
      <p:pic>
        <p:nvPicPr>
          <p:cNvPr id="1028" name="Picture 4" descr="H:\МАША\IMG-20180210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-10035"/>
            <a:ext cx="3929090" cy="654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9138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AC7E8110-C1F1-4E40-A8D5-5E28798D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373" y="0"/>
            <a:ext cx="5837627" cy="35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179744"/>
            <a:ext cx="6127767" cy="36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34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Прием детей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42A23-D118-422D-A536-833ABBF1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74638"/>
            <a:ext cx="571504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Вечерние прогулки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FE92E7-9436-4575-97B2-9CECC9C4E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4"/>
            <a:ext cx="4845499" cy="36341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ECCB06-C538-45CB-9E32-6D0A0D67B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321843"/>
            <a:ext cx="4714876" cy="3536157"/>
          </a:xfrm>
          <a:prstGeom prst="rect">
            <a:avLst/>
          </a:prstGeom>
        </p:spPr>
      </p:pic>
      <p:pic>
        <p:nvPicPr>
          <p:cNvPr id="5" name="Picture 3" descr="C:\Users\админ\Desktop\health-care-symbol-clip-art_284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892740" cy="274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86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0D3C3-41D1-4227-BFD9-545F5901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Cambria" panose="02040503050406030204" pitchFamily="18" charset="0"/>
              </a:rPr>
              <a:t>Демографическая структура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F6E1F6-00A2-4CAE-B562-4596D6020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7355160" cy="449736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Общая численность населения -401 человек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Мужчин -   205 чел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Женщин -   196 чел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Детей до года -6 чел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От 0 до 14 лет -55 чел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От 15 до 17 -23 чел</a:t>
            </a:r>
          </a:p>
        </p:txBody>
      </p:sp>
    </p:spTree>
    <p:extLst>
      <p:ext uri="{BB962C8B-B14F-4D97-AF65-F5344CB8AC3E}">
        <p14:creationId xmlns:p14="http://schemas.microsoft.com/office/powerpoint/2010/main" val="404436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7E5A1-4C39-4B63-94B7-94A3AE16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Здоровый образ жизни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60597D-7763-4D57-9886-A3D4AA5A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142984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96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Работа по туберкулезу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B540D6-8403-414B-BD11-72903775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Флюорографическому осмотру за 2017 год подлежало 300 человек</a:t>
            </a:r>
          </a:p>
          <a:p>
            <a:r>
              <a:rPr lang="ru-RU" b="1" i="1" dirty="0"/>
              <a:t>Прошло 301</a:t>
            </a:r>
          </a:p>
          <a:p>
            <a:r>
              <a:rPr lang="ru-RU" b="1" i="1" dirty="0"/>
              <a:t>Состоит на учете 1 туберкулезный больной.</a:t>
            </a:r>
          </a:p>
          <a:p>
            <a:r>
              <a:rPr lang="ru-RU" b="1" i="1" dirty="0"/>
              <a:t>Вновь взятых больных туберкулезом нет.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019_104316.jpg">
            <a:extLst>
              <a:ext uri="{FF2B5EF4-FFF2-40B4-BE49-F238E27FC236}">
                <a16:creationId xmlns:a16="http://schemas.microsoft.com/office/drawing/2014/main" xmlns="" id="{3B6D039B-8A9B-45E4-B817-E2DEAA09B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595828" cy="6446871"/>
          </a:xfrm>
        </p:spPr>
      </p:pic>
    </p:spTree>
    <p:extLst>
      <p:ext uri="{BB962C8B-B14F-4D97-AF65-F5344CB8AC3E}">
        <p14:creationId xmlns:p14="http://schemas.microsoft.com/office/powerpoint/2010/main" val="3380826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Работа по офтальмологии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1F8A1E-0E1A-4712-9715-649D1B5F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Проводилась тонометрия глаз среди населения свыше 40 лет: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Подлежало -87 человек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Осмотрено - 87 человек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Глаукомы не выявлено.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atin typeface="Cambria" pitchFamily="18" charset="0"/>
                <a:cs typeface="Calibri" pitchFamily="34" charset="0"/>
              </a:rPr>
              <a:t>Наши доноры</a:t>
            </a:r>
          </a:p>
        </p:txBody>
      </p:sp>
      <p:pic>
        <p:nvPicPr>
          <p:cNvPr id="12290" name="Picture 2" descr="В Кайбицах доноры сдали кровь в мобильной станци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715304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4643446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Ворожейкина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Татьяна Петровна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Киселев Леонид Степанович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Козина Ирина Александровна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Малахаев Николай Васильевич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Отпушникова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Феля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Николаевна и т.д.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Смертность за 2017 год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515559-705E-45D3-8E73-9B17909F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>
                <a:latin typeface="Cambria" panose="02040503050406030204" pitchFamily="18" charset="0"/>
              </a:rPr>
              <a:t>Умерло -3 человека</a:t>
            </a:r>
          </a:p>
          <a:p>
            <a:pPr marL="0" indent="0">
              <a:buNone/>
            </a:pPr>
            <a:r>
              <a:rPr lang="ru-RU" sz="4400" b="1" i="1" dirty="0">
                <a:latin typeface="Cambria" panose="02040503050406030204" pitchFamily="18" charset="0"/>
              </a:rPr>
              <a:t>Среди умерших нет людей трудоспособного возраста.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86908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Cambria" pitchFamily="18" charset="0"/>
                <a:cs typeface="Calibri" pitchFamily="34" charset="0"/>
              </a:rPr>
              <a:t>Санитарно-противоэпидеми</a:t>
            </a:r>
            <a:r>
              <a:rPr lang="ru-RU" b="1" i="1" dirty="0" smtClean="0">
                <a:latin typeface="Cambria" pitchFamily="18" charset="0"/>
                <a:cs typeface="Calibri" pitchFamily="34" charset="0"/>
              </a:rPr>
              <a:t>-</a:t>
            </a:r>
            <a:br>
              <a:rPr lang="ru-RU" b="1" i="1" dirty="0" smtClean="0">
                <a:latin typeface="Cambria" pitchFamily="18" charset="0"/>
                <a:cs typeface="Calibri" pitchFamily="34" charset="0"/>
              </a:rPr>
            </a:br>
            <a:r>
              <a:rPr lang="ru-RU" b="1" i="1" dirty="0" err="1" smtClean="0">
                <a:latin typeface="Cambria" pitchFamily="18" charset="0"/>
                <a:cs typeface="Calibri" pitchFamily="34" charset="0"/>
              </a:rPr>
              <a:t>ческая</a:t>
            </a:r>
            <a:r>
              <a:rPr lang="ru-RU" b="1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ru-RU" b="1" i="1" dirty="0">
                <a:latin typeface="Cambria" pitchFamily="18" charset="0"/>
                <a:cs typeface="Calibri" pitchFamily="34" charset="0"/>
              </a:rPr>
              <a:t>работа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76029D0-1F76-444A-AE71-19A3107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Проводились профилактические прививки взрослому и детскому населению. </a:t>
            </a:r>
          </a:p>
          <a:p>
            <a:r>
              <a:rPr lang="ru-RU" b="1" i="1" dirty="0"/>
              <a:t>Взрослое население против </a:t>
            </a:r>
            <a:r>
              <a:rPr lang="ru-RU" b="1" i="1" dirty="0" smtClean="0"/>
              <a:t>гриппа- 130 </a:t>
            </a:r>
            <a:r>
              <a:rPr lang="ru-RU" b="1" i="1" dirty="0"/>
              <a:t>чел</a:t>
            </a:r>
          </a:p>
          <a:p>
            <a:r>
              <a:rPr lang="ru-RU" b="1" i="1" dirty="0"/>
              <a:t>Против дифтерии и </a:t>
            </a:r>
            <a:r>
              <a:rPr lang="ru-RU" b="1" i="1" dirty="0" smtClean="0"/>
              <a:t>столбняка- 50 </a:t>
            </a:r>
            <a:r>
              <a:rPr lang="ru-RU" b="1" i="1" dirty="0"/>
              <a:t>чел</a:t>
            </a:r>
          </a:p>
          <a:p>
            <a:r>
              <a:rPr lang="ru-RU" b="1" i="1" dirty="0"/>
              <a:t>Против бешенства КОКАФ </a:t>
            </a:r>
            <a:r>
              <a:rPr lang="ru-RU" b="1" i="1" dirty="0" smtClean="0"/>
              <a:t>- 36 </a:t>
            </a:r>
            <a:r>
              <a:rPr lang="ru-RU" b="1" i="1" dirty="0"/>
              <a:t>чел</a:t>
            </a:r>
          </a:p>
          <a:p>
            <a:r>
              <a:rPr lang="ru-RU" b="1" i="1" dirty="0" smtClean="0"/>
              <a:t>Корь- 12 </a:t>
            </a:r>
            <a:r>
              <a:rPr lang="ru-RU" b="1" i="1" dirty="0"/>
              <a:t>чел</a:t>
            </a:r>
          </a:p>
          <a:p>
            <a:r>
              <a:rPr lang="ru-RU" b="1" i="1" dirty="0" err="1"/>
              <a:t>Пневмо</a:t>
            </a:r>
            <a:r>
              <a:rPr lang="ru-RU" b="1" i="1" dirty="0"/>
              <a:t> </a:t>
            </a:r>
            <a:r>
              <a:rPr lang="ru-RU" b="1" i="1" dirty="0" smtClean="0"/>
              <a:t>23   -</a:t>
            </a:r>
            <a:r>
              <a:rPr lang="ru-RU" b="1" i="1" dirty="0"/>
              <a:t>5 чел</a:t>
            </a:r>
          </a:p>
          <a:p>
            <a:r>
              <a:rPr lang="ru-RU" b="1" i="1" dirty="0"/>
              <a:t>Детям привито </a:t>
            </a:r>
            <a:r>
              <a:rPr lang="ru-RU" b="1" i="1" dirty="0" smtClean="0"/>
              <a:t>- 202 </a:t>
            </a:r>
            <a:r>
              <a:rPr lang="ru-RU" b="1" i="1" dirty="0"/>
              <a:t>прививки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37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AC92DA-1ADD-4602-85E7-93C08650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latin typeface="Cambria" panose="02040503050406030204" pitchFamily="18" charset="0"/>
              </a:rPr>
              <a:t>Очистка несанкционированных </a:t>
            </a:r>
          </a:p>
          <a:p>
            <a:pPr marL="0" indent="0" algn="ctr">
              <a:buNone/>
            </a:pPr>
            <a:r>
              <a:rPr lang="ru-RU" b="1" i="1" dirty="0">
                <a:latin typeface="Cambria" panose="02040503050406030204" pitchFamily="18" charset="0"/>
              </a:rPr>
              <a:t>свалок от мусора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FD5C68-DBBE-435E-BC39-783D7AB6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4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4032C-872E-4197-B2BA-75695DD5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/>
              <a:t>Очистка территории поселения</a:t>
            </a:r>
          </a:p>
        </p:txBody>
      </p:sp>
      <p:pic>
        <p:nvPicPr>
          <p:cNvPr id="5" name="Picture 2" descr="C:\Users\админ\Desktop\МАША\т.Маша\1491750383462.jpg">
            <a:extLst>
              <a:ext uri="{FF2B5EF4-FFF2-40B4-BE49-F238E27FC236}">
                <a16:creationId xmlns:a16="http://schemas.microsoft.com/office/drawing/2014/main" xmlns="" id="{95F214D6-37F0-498D-9DD7-145E2AF2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05078"/>
            <a:ext cx="7280501" cy="546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0341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597"/>
          </a:xfrm>
        </p:spPr>
        <p:txBody>
          <a:bodyPr>
            <a:noAutofit/>
          </a:bodyPr>
          <a:lstStyle/>
          <a:p>
            <a:r>
              <a:rPr lang="ru-RU" b="1" dirty="0"/>
              <a:t>Санитарно-просветительная работа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8C4447-B230-44E2-A963-89F9D2C4A588}"/>
              </a:ext>
            </a:extLst>
          </p:cNvPr>
          <p:cNvSpPr/>
          <p:nvPr/>
        </p:nvSpPr>
        <p:spPr>
          <a:xfrm>
            <a:off x="457200" y="1258755"/>
            <a:ext cx="81400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Проведено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80 бесед с охватом слушателей 326 человек</a:t>
            </a:r>
          </a:p>
          <a:p>
            <a:pPr>
              <a:buFont typeface="Arial" pitchFamily="34" charset="0"/>
              <a:buChar char="•"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Проведено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2 лекции на тему «Профилактика сердечно-сосудистых заболеваний»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Проведено 3 лекции на тему «Туберкулез и его профилактика» и «Грипп и его профилактика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AB1115CE-EC1D-4BB5-BEB0-A823ABBF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448800" cy="7086600"/>
          </a:xfrm>
          <a:prstGeom prst="rect">
            <a:avLst/>
          </a:prstGeom>
          <a:noFill/>
        </p:spPr>
      </p:pic>
      <p:pic>
        <p:nvPicPr>
          <p:cNvPr id="2" name="Содержимое 7" descr="Врачи.JPG">
            <a:extLst>
              <a:ext uri="{FF2B5EF4-FFF2-40B4-BE49-F238E27FC236}">
                <a16:creationId xmlns:a16="http://schemas.microsoft.com/office/drawing/2014/main" xmlns="" id="{02F27A73-BC88-42D6-A780-097CE546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53" y="827995"/>
            <a:ext cx="5863691" cy="450912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FC0B53F-865D-4A79-AEAC-F96D8531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/>
                </a:solidFill>
                <a:latin typeface="Cambria" panose="02040503050406030204" pitchFamily="18" charset="0"/>
              </a:rPr>
              <a:t>Наш участковый врач.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1FA44DF-4AFA-4863-8346-967B301EFB5B}"/>
              </a:ext>
            </a:extLst>
          </p:cNvPr>
          <p:cNvSpPr/>
          <p:nvPr/>
        </p:nvSpPr>
        <p:spPr>
          <a:xfrm rot="10800000" flipV="1">
            <a:off x="971600" y="523755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Врач-терапевт Иванов Василий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4172771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pic>
        <p:nvPicPr>
          <p:cNvPr id="8" name="Содержимое 3" descr="SAM_2950.JPG">
            <a:extLst>
              <a:ext uri="{FF2B5EF4-FFF2-40B4-BE49-F238E27FC236}">
                <a16:creationId xmlns:a16="http://schemas.microsoft.com/office/drawing/2014/main" xmlns="" id="{D453DF83-C677-4D17-842F-C44B93FBD1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2780928"/>
            <a:ext cx="5640627" cy="4230470"/>
          </a:xfrm>
          <a:prstGeom prst="rect">
            <a:avLst/>
          </a:prstGeom>
        </p:spPr>
      </p:pic>
      <p:pic>
        <p:nvPicPr>
          <p:cNvPr id="9" name="Содержимое 3" descr="SAM_2952.JPG">
            <a:extLst>
              <a:ext uri="{FF2B5EF4-FFF2-40B4-BE49-F238E27FC236}">
                <a16:creationId xmlns:a16="http://schemas.microsoft.com/office/drawing/2014/main" xmlns="" id="{28514D9D-321B-4A12-9488-C652F0A5B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00298" y="86534"/>
            <a:ext cx="6896937" cy="42399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https://pp.userapi.com/c637623/v637623226/445a9/LPI4ninXfjY.jpg">
            <a:extLst>
              <a:ext uri="{FF2B5EF4-FFF2-40B4-BE49-F238E27FC236}">
                <a16:creationId xmlns:a16="http://schemas.microsoft.com/office/drawing/2014/main" xmlns="" id="{49C6E039-DEC3-48E2-9B81-10F785E804B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18" y="2521183"/>
            <a:ext cx="5526282" cy="43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5077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212_110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04615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5C7523-ADCC-4DAC-B0AB-828FD8A7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5" y="1000108"/>
            <a:ext cx="6779184" cy="4500594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1725364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4A57D515-2653-4AB5-B0D9-848E93D9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448800" cy="7086600"/>
          </a:xfrm>
          <a:prstGeom prst="rect">
            <a:avLst/>
          </a:prstGeom>
          <a:noFill/>
        </p:spPr>
      </p:pic>
      <p:pic>
        <p:nvPicPr>
          <p:cNvPr id="7" name="Picture 5" descr="C:\Users\админ\Downloads\1510150190434.jpg">
            <a:extLst>
              <a:ext uri="{FF2B5EF4-FFF2-40B4-BE49-F238E27FC236}">
                <a16:creationId xmlns:a16="http://schemas.microsoft.com/office/drawing/2014/main" xmlns="" id="{5EF6A36B-DFDE-41B4-85EA-32A016A081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0"/>
            <a:ext cx="6740623" cy="5055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00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Free-Registered-Nurse-Powerpoint-Templa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906"/>
            <a:ext cx="9448800" cy="708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i="1" dirty="0">
                <a:latin typeface="Cambria" panose="02040503050406030204" pitchFamily="18" charset="0"/>
              </a:rPr>
              <a:t/>
            </a:r>
            <a:br>
              <a:rPr lang="ru-RU" sz="2800" b="1" i="1" dirty="0">
                <a:latin typeface="Cambria" panose="02040503050406030204" pitchFamily="18" charset="0"/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 </a:t>
            </a: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 амбулаторном приеме в 2017году </a:t>
            </a:r>
            <a:b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принято1308 </a:t>
            </a: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человек из них: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</a:br>
            <a:endParaRPr lang="ru-RU" sz="3200" b="1" i="1" u="sng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776BC2-3DB0-4687-93AD-38BD8CA8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Посещения детьми -551</a:t>
            </a:r>
          </a:p>
          <a:p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Беременными – 111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F68AF51-41E5-4114-B31F-AFF467E5363A}"/>
              </a:ext>
            </a:extLst>
          </p:cNvPr>
          <p:cNvSpPr/>
          <p:nvPr/>
        </p:nvSpPr>
        <p:spPr>
          <a:xfrm rot="10800000" flipV="1">
            <a:off x="457199" y="2285415"/>
            <a:ext cx="6707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Cambria" panose="02040503050406030204" pitchFamily="18" charset="0"/>
              </a:rPr>
              <a:t>  </a:t>
            </a:r>
            <a:endParaRPr lang="ru-RU" sz="3200" b="1" i="1" dirty="0" smtClean="0">
              <a:latin typeface="Cambria" panose="02040503050406030204" pitchFamily="18" charset="0"/>
            </a:endParaRPr>
          </a:p>
          <a:p>
            <a:endParaRPr lang="ru-RU" sz="3200" b="1" i="1" dirty="0" smtClean="0">
              <a:latin typeface="Cambria" panose="02040503050406030204" pitchFamily="18" charset="0"/>
            </a:endParaRPr>
          </a:p>
          <a:p>
            <a:r>
              <a:rPr lang="ru-RU" sz="3200" b="1" i="1" dirty="0" smtClean="0">
                <a:latin typeface="Cambria" panose="02040503050406030204" pitchFamily="18" charset="0"/>
              </a:rPr>
              <a:t> </a:t>
            </a: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Посещения на дому – 501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C79032F-57A7-46AB-8977-AA6EC2D3A96D}"/>
              </a:ext>
            </a:extLst>
          </p:cNvPr>
          <p:cNvSpPr txBox="1">
            <a:spLocks/>
          </p:cNvSpPr>
          <p:nvPr/>
        </p:nvSpPr>
        <p:spPr>
          <a:xfrm>
            <a:off x="323528" y="3645023"/>
            <a:ext cx="8515671" cy="1576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детям от 0 до 17 лет-193</a:t>
            </a:r>
          </a:p>
          <a:p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 беременным и родильницам -25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8978E8E4-22C4-4A97-8270-570A499A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448800" cy="70866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A7D30-1BE5-47B2-ACE0-FA4975E1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3050"/>
            <a:ext cx="2888300" cy="2012942"/>
          </a:xfrm>
        </p:spPr>
        <p:txBody>
          <a:bodyPr>
            <a:noAutofit/>
          </a:bodyPr>
          <a:lstStyle/>
          <a:p>
            <a:r>
              <a:rPr lang="ru-RU" sz="4000" i="1" u="sng" dirty="0">
                <a:solidFill>
                  <a:srgbClr val="7030A0"/>
                </a:solidFill>
                <a:latin typeface="Cambria" panose="02040503050406030204" pitchFamily="18" charset="0"/>
              </a:rPr>
              <a:t>Прием больных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F8631E-C856-4715-873C-7CE2DAEC0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42852"/>
            <a:ext cx="5724128" cy="3219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5C55B6-1399-45BF-82AC-902064FD6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14700"/>
            <a:ext cx="5943644" cy="33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29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esktop\Free-Registered-Nurse-Powerpoint-Template-1.jpg">
            <a:extLst>
              <a:ext uri="{FF2B5EF4-FFF2-40B4-BE49-F238E27FC236}">
                <a16:creationId xmlns:a16="http://schemas.microsoft.com/office/drawing/2014/main" xmlns="" id="{FD3B9C51-7A4B-4DE5-B3CA-A052C2B8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448800" cy="70866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BB803-6D19-4869-AEF0-ED786597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0"/>
            <a:ext cx="6929485" cy="928670"/>
          </a:xfrm>
        </p:spPr>
        <p:txBody>
          <a:bodyPr>
            <a:noAutofit/>
          </a:bodyPr>
          <a:lstStyle/>
          <a:p>
            <a:r>
              <a:rPr lang="ru-RU" sz="2800" i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Посещение на дому инвалида ВОВ</a:t>
            </a:r>
            <a:br>
              <a:rPr lang="ru-RU" sz="2800" i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Ершова Александра Константиновича</a:t>
            </a:r>
            <a:endParaRPr lang="ru-RU" sz="2800" i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6274E4-0E53-4FE9-B548-83E865F9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3643"/>
            <a:ext cx="4536504" cy="6048672"/>
          </a:xfrm>
          <a:prstGeom prst="rect">
            <a:avLst/>
          </a:prstGeom>
        </p:spPr>
      </p:pic>
      <p:pic>
        <p:nvPicPr>
          <p:cNvPr id="5" name="Picture 3" descr="C:\Users\админ\Desktop\health-care-symbol-clip-art_284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28670"/>
            <a:ext cx="3117850" cy="29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7676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DD721-0D6F-49D1-89D4-A1D70E79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Посещения на дому одиноких </a:t>
            </a: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престарелых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5F6F15-A463-4D3B-908D-64A08A37D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1" y="1252125"/>
            <a:ext cx="7739997" cy="43537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05BED5-7444-4CF4-A675-880BD28E75EF}"/>
              </a:ext>
            </a:extLst>
          </p:cNvPr>
          <p:cNvSpPr/>
          <p:nvPr/>
        </p:nvSpPr>
        <p:spPr>
          <a:xfrm>
            <a:off x="702001" y="5805264"/>
            <a:ext cx="653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Токсарова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Клавдия </a:t>
            </a:r>
            <a:r>
              <a:rPr lang="ru-RU" sz="3200" b="1" i="1" dirty="0" err="1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Селивановна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76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0170411_153420.jpg">
            <a:extLst>
              <a:ext uri="{FF2B5EF4-FFF2-40B4-BE49-F238E27FC236}">
                <a16:creationId xmlns:a16="http://schemas.microsoft.com/office/drawing/2014/main" xmlns="" id="{90205C06-7F3E-4328-A446-B932772271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263009" cy="544725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Семья Бабановых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093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404</Words>
  <Application>Microsoft Office PowerPoint</Application>
  <PresentationFormat>Экран (4:3)</PresentationFormat>
  <Paragraphs>94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Constantia</vt:lpstr>
      <vt:lpstr>Times New Roman</vt:lpstr>
      <vt:lpstr>Тема Office</vt:lpstr>
      <vt:lpstr>Презентация PowerPoint</vt:lpstr>
      <vt:lpstr>Демографическая структура</vt:lpstr>
      <vt:lpstr>Наш участковый врач. </vt:lpstr>
      <vt:lpstr>Презентация PowerPoint</vt:lpstr>
      <vt:lpstr>    На амбулаторном приеме в 2017году  принято1308 человек из них: </vt:lpstr>
      <vt:lpstr>Прием больных</vt:lpstr>
      <vt:lpstr>Посещение на дому инвалида ВОВ Ершова Александра Константиновича</vt:lpstr>
      <vt:lpstr>Посещения на дому одиноких  и престарелых  </vt:lpstr>
      <vt:lpstr>Семья Бабановых</vt:lpstr>
      <vt:lpstr>Презентация PowerPoint</vt:lpstr>
      <vt:lpstr>Посещение детей-инвалидов</vt:lpstr>
      <vt:lpstr>Диспансеризация</vt:lpstr>
      <vt:lpstr>Бесплатные лекарства</vt:lpstr>
      <vt:lpstr>                           Домовое       хозяйство</vt:lpstr>
      <vt:lpstr>Лечебно-профилактическое обслуживание женщин</vt:lpstr>
      <vt:lpstr>Лечебно-профилактическое обслуживание детей</vt:lpstr>
      <vt:lpstr>Презентация PowerPoint</vt:lpstr>
      <vt:lpstr>Презентация PowerPoint</vt:lpstr>
      <vt:lpstr>Вечерние прогулки</vt:lpstr>
      <vt:lpstr>Здоровый образ жизни</vt:lpstr>
      <vt:lpstr>Работа по туберкулезу</vt:lpstr>
      <vt:lpstr>Презентация PowerPoint</vt:lpstr>
      <vt:lpstr>Работа по офтальмологии</vt:lpstr>
      <vt:lpstr>Наши доноры</vt:lpstr>
      <vt:lpstr>Смертность за 2017 год</vt:lpstr>
      <vt:lpstr>Санитарно-противоэпидеми- ческая работа</vt:lpstr>
      <vt:lpstr>Презентация PowerPoint</vt:lpstr>
      <vt:lpstr>Очистка территории поселения</vt:lpstr>
      <vt:lpstr>Санитарно-просветительная работа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78</cp:revision>
  <dcterms:created xsi:type="dcterms:W3CDTF">2017-09-22T21:07:03Z</dcterms:created>
  <dcterms:modified xsi:type="dcterms:W3CDTF">2018-05-03T14:55:11Z</dcterms:modified>
</cp:coreProperties>
</file>